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4"/>
  </p:notesMasterIdLst>
  <p:handoutMasterIdLst>
    <p:handoutMasterId r:id="rId35"/>
  </p:handoutMasterIdLst>
  <p:sldIdLst>
    <p:sldId id="256" r:id="rId2"/>
    <p:sldId id="320" r:id="rId3"/>
    <p:sldId id="322" r:id="rId4"/>
    <p:sldId id="323" r:id="rId5"/>
    <p:sldId id="324" r:id="rId6"/>
    <p:sldId id="326" r:id="rId7"/>
    <p:sldId id="327" r:id="rId8"/>
    <p:sldId id="259" r:id="rId9"/>
    <p:sldId id="267" r:id="rId10"/>
    <p:sldId id="328" r:id="rId11"/>
    <p:sldId id="275" r:id="rId12"/>
    <p:sldId id="281" r:id="rId13"/>
    <p:sldId id="332" r:id="rId14"/>
    <p:sldId id="330" r:id="rId15"/>
    <p:sldId id="331" r:id="rId16"/>
    <p:sldId id="273" r:id="rId17"/>
    <p:sldId id="283" r:id="rId18"/>
    <p:sldId id="282" r:id="rId19"/>
    <p:sldId id="287" r:id="rId20"/>
    <p:sldId id="336" r:id="rId21"/>
    <p:sldId id="286" r:id="rId22"/>
    <p:sldId id="337" r:id="rId23"/>
    <p:sldId id="334" r:id="rId24"/>
    <p:sldId id="338" r:id="rId25"/>
    <p:sldId id="285" r:id="rId26"/>
    <p:sldId id="288" r:id="rId27"/>
    <p:sldId id="293" r:id="rId28"/>
    <p:sldId id="292" r:id="rId29"/>
    <p:sldId id="300" r:id="rId30"/>
    <p:sldId id="318" r:id="rId31"/>
    <p:sldId id="308" r:id="rId32"/>
    <p:sldId id="313" r:id="rId33"/>
  </p:sldIdLst>
  <p:sldSz cx="9144000" cy="6858000" type="screen4x3"/>
  <p:notesSz cx="6794500" cy="9931400"/>
  <p:defaultTextStyle>
    <a:defPPr>
      <a:defRPr lang="en-AU"/>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0" autoAdjust="0"/>
    <p:restoredTop sz="92010" autoAdjust="0"/>
  </p:normalViewPr>
  <p:slideViewPr>
    <p:cSldViewPr>
      <p:cViewPr varScale="1">
        <p:scale>
          <a:sx n="85" d="100"/>
          <a:sy n="85" d="100"/>
        </p:scale>
        <p:origin x="-111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2136" y="498"/>
      </p:cViewPr>
      <p:guideLst>
        <p:guide orient="horz" pos="3128"/>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8100" y="0"/>
            <a:ext cx="2944813" cy="496888"/>
          </a:xfrm>
          <a:prstGeom prst="rect">
            <a:avLst/>
          </a:prstGeom>
        </p:spPr>
        <p:txBody>
          <a:bodyPr vert="horz" lIns="91440" tIns="45720" rIns="91440" bIns="45720" rtlCol="0"/>
          <a:lstStyle>
            <a:lvl1pPr algn="r">
              <a:defRPr sz="1200"/>
            </a:lvl1pPr>
          </a:lstStyle>
          <a:p>
            <a:fld id="{A281D298-21C7-4E34-9EAE-F9E0ABAB6EA8}" type="datetimeFigureOut">
              <a:rPr lang="en-AU" smtClean="0"/>
              <a:pPr/>
              <a:t>29/09/2011</a:t>
            </a:fld>
            <a:endParaRPr lang="en-AU"/>
          </a:p>
        </p:txBody>
      </p:sp>
      <p:sp>
        <p:nvSpPr>
          <p:cNvPr id="4" name="Footer Placeholder 3"/>
          <p:cNvSpPr>
            <a:spLocks noGrp="1"/>
          </p:cNvSpPr>
          <p:nvPr>
            <p:ph type="ftr" sz="quarter" idx="2"/>
          </p:nvPr>
        </p:nvSpPr>
        <p:spPr>
          <a:xfrm>
            <a:off x="0" y="9432925"/>
            <a:ext cx="2944813" cy="496888"/>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8100" y="9432925"/>
            <a:ext cx="2944813" cy="496888"/>
          </a:xfrm>
          <a:prstGeom prst="rect">
            <a:avLst/>
          </a:prstGeom>
        </p:spPr>
        <p:txBody>
          <a:bodyPr vert="horz" lIns="91440" tIns="45720" rIns="91440" bIns="45720" rtlCol="0" anchor="b"/>
          <a:lstStyle>
            <a:lvl1pPr algn="r">
              <a:defRPr sz="1200"/>
            </a:lvl1pPr>
          </a:lstStyle>
          <a:p>
            <a:fld id="{28BDB6B5-4862-49D1-BB5D-D4D9B8F41DB6}" type="slidenum">
              <a:rPr lang="en-AU" smtClean="0"/>
              <a:pPr/>
              <a:t>‹#›</a:t>
            </a:fld>
            <a:endParaRPr lang="en-A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8645" y="0"/>
            <a:ext cx="2944283" cy="496570"/>
          </a:xfrm>
          <a:prstGeom prst="rect">
            <a:avLst/>
          </a:prstGeom>
        </p:spPr>
        <p:txBody>
          <a:bodyPr vert="horz" lIns="91440" tIns="45720" rIns="91440" bIns="45720" rtlCol="0"/>
          <a:lstStyle>
            <a:lvl1pPr algn="r">
              <a:defRPr sz="1200"/>
            </a:lvl1pPr>
          </a:lstStyle>
          <a:p>
            <a:fld id="{B8B8011F-26AA-43B9-8504-88BAB4A60EEC}" type="datetimeFigureOut">
              <a:rPr lang="en-US" smtClean="0"/>
              <a:pPr/>
              <a:t>9/29/2011</a:t>
            </a:fld>
            <a:endParaRPr lang="en-AU"/>
          </a:p>
        </p:txBody>
      </p:sp>
      <p:sp>
        <p:nvSpPr>
          <p:cNvPr id="4" name="Slide Image Placeholder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450" y="4717415"/>
            <a:ext cx="5435600" cy="4469130"/>
          </a:xfrm>
          <a:prstGeom prst="rect">
            <a:avLst/>
          </a:prstGeom>
        </p:spPr>
        <p:txBody>
          <a:bodyPr vert="horz" lIns="91440" tIns="45720" rIns="91440" bIns="45720" rtlCol="0">
            <a:normAutofit/>
          </a:bodyPr>
          <a:lstStyle/>
          <a:p>
            <a:r>
              <a:rPr lang="en-AU" sz="1200" dirty="0" smtClean="0">
                <a:latin typeface="Cambria"/>
                <a:ea typeface="Calibri"/>
                <a:cs typeface="MV Boli"/>
              </a:rPr>
              <a:t>There is a intuitive appeal to the idea that a nonverbal test addresses the potential bias that exist in testing an individual being a non-English or limited English speaker. </a:t>
            </a:r>
          </a:p>
          <a:p>
            <a:endParaRPr lang="en-AU" sz="1200" dirty="0" smtClean="0">
              <a:latin typeface="Cambria"/>
              <a:ea typeface="Calibri"/>
              <a:cs typeface="MV Boli"/>
            </a:endParaRPr>
          </a:p>
          <a:p>
            <a:r>
              <a:rPr lang="en-AU" sz="1200" dirty="0" smtClean="0">
                <a:latin typeface="Cambria"/>
                <a:ea typeface="Calibri"/>
                <a:cs typeface="MV Boli"/>
              </a:rPr>
              <a:t>Nonverbal tests may help reduce the language demands inherent in the testing process, they are not the panacea for assessment that they are often made out to be. </a:t>
            </a:r>
          </a:p>
          <a:p>
            <a:endParaRPr lang="en-AU" sz="1200" dirty="0" smtClean="0">
              <a:latin typeface="Cambria"/>
              <a:ea typeface="Calibri"/>
              <a:cs typeface="MV Boli"/>
            </a:endParaRPr>
          </a:p>
          <a:p>
            <a:r>
              <a:rPr lang="en-AU" sz="1200" dirty="0" smtClean="0">
                <a:latin typeface="Cambria"/>
                <a:ea typeface="Calibri"/>
                <a:cs typeface="MV Boli"/>
              </a:rPr>
              <a:t>Nonverbal tests require some form of communication whether by gesture, pantomime or visual stimuli. </a:t>
            </a:r>
          </a:p>
          <a:p>
            <a:endParaRPr lang="en-AU" sz="1100" dirty="0" smtClean="0">
              <a:latin typeface="MV Boli"/>
              <a:ea typeface="Calibri"/>
              <a:cs typeface="MV Boli"/>
            </a:endParaRPr>
          </a:p>
          <a:p>
            <a:r>
              <a:rPr lang="en-AU" sz="1200" dirty="0" smtClean="0">
                <a:latin typeface="Cambria"/>
                <a:ea typeface="Calibri"/>
                <a:cs typeface="MV Boli"/>
              </a:rPr>
              <a:t>A nonverbal approach generally works best in cases where the individual is rather limited in the language to be assessed. </a:t>
            </a:r>
          </a:p>
          <a:p>
            <a:endParaRPr lang="en-AU" sz="1100" dirty="0" smtClean="0">
              <a:latin typeface="MV Boli"/>
              <a:ea typeface="Calibri"/>
              <a:cs typeface="MV Boli"/>
            </a:endParaRPr>
          </a:p>
          <a:p>
            <a:r>
              <a:rPr lang="en-AU" sz="1200" dirty="0" smtClean="0">
                <a:latin typeface="Cambria"/>
                <a:ea typeface="Calibri"/>
                <a:cs typeface="MV Boli"/>
              </a:rPr>
              <a:t>Most nonverbal tests tend to measure a relatively narrow range of intellectual abilities, notably visual processing (</a:t>
            </a:r>
            <a:r>
              <a:rPr lang="en-AU" sz="1200" dirty="0" err="1" smtClean="0">
                <a:latin typeface="Cambria"/>
                <a:ea typeface="Calibri"/>
                <a:cs typeface="MV Boli"/>
              </a:rPr>
              <a:t>Gv</a:t>
            </a:r>
            <a:r>
              <a:rPr lang="en-AU" sz="1200" dirty="0" smtClean="0">
                <a:latin typeface="Cambria"/>
                <a:ea typeface="Calibri"/>
                <a:cs typeface="MV Boli"/>
              </a:rPr>
              <a:t>). </a:t>
            </a:r>
          </a:p>
          <a:p>
            <a:endParaRPr lang="en-AU" sz="1200" dirty="0" smtClean="0">
              <a:latin typeface="Cambria"/>
              <a:ea typeface="Calibri"/>
              <a:cs typeface="MV Boli"/>
            </a:endParaRPr>
          </a:p>
          <a:p>
            <a:r>
              <a:rPr lang="en-AU" sz="1200" dirty="0" smtClean="0">
                <a:latin typeface="Cambria"/>
                <a:ea typeface="Calibri"/>
                <a:cs typeface="MV Boli"/>
              </a:rPr>
              <a:t>The use of these tests may result in constructs that are quite restricted and that fail to capture the full range of intellectual functioning of the individual. </a:t>
            </a:r>
          </a:p>
          <a:p>
            <a:endParaRPr lang="en-AU" sz="1100" dirty="0" smtClean="0">
              <a:latin typeface="MV Boli"/>
              <a:ea typeface="Calibri"/>
              <a:cs typeface="MV Boli"/>
            </a:endParaRPr>
          </a:p>
          <a:p>
            <a:r>
              <a:rPr lang="en-AU" sz="1200" dirty="0" smtClean="0">
                <a:latin typeface="Cambria"/>
                <a:ea typeface="Calibri"/>
                <a:cs typeface="MV Boli"/>
              </a:rPr>
              <a:t>Often do not have an adequate norm sample representation.</a:t>
            </a:r>
            <a:endParaRPr lang="en-AU" sz="1100" dirty="0" smtClean="0">
              <a:latin typeface="MV Boli"/>
              <a:ea typeface="Calibri"/>
              <a:cs typeface="MV Boli"/>
            </a:endParaRPr>
          </a:p>
          <a:p>
            <a:pPr lvl="0"/>
            <a:endParaRPr lang="en-AU" dirty="0"/>
          </a:p>
        </p:txBody>
      </p:sp>
      <p:sp>
        <p:nvSpPr>
          <p:cNvPr id="6" name="Footer Placeholder 5"/>
          <p:cNvSpPr>
            <a:spLocks noGrp="1"/>
          </p:cNvSpPr>
          <p:nvPr>
            <p:ph type="ftr" sz="quarter" idx="4"/>
          </p:nvPr>
        </p:nvSpPr>
        <p:spPr>
          <a:xfrm>
            <a:off x="0" y="9433106"/>
            <a:ext cx="2944283" cy="49657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8645" y="9433106"/>
            <a:ext cx="2944283" cy="496570"/>
          </a:xfrm>
          <a:prstGeom prst="rect">
            <a:avLst/>
          </a:prstGeom>
        </p:spPr>
        <p:txBody>
          <a:bodyPr vert="horz" lIns="91440" tIns="45720" rIns="91440" bIns="45720" rtlCol="0" anchor="b"/>
          <a:lstStyle>
            <a:lvl1pPr algn="r">
              <a:defRPr sz="1200"/>
            </a:lvl1pPr>
          </a:lstStyle>
          <a:p>
            <a:fld id="{44C2738A-5E33-4ADC-89EC-44042CE53F50}"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lang="en-AU" sz="1050" kern="1200" smtClean="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en-AU" sz="1400" dirty="0" smtClean="0"/>
              <a:t>Revised 1997</a:t>
            </a:r>
          </a:p>
          <a:p>
            <a:r>
              <a:rPr lang="en-AU" sz="1400" dirty="0" smtClean="0"/>
              <a:t>Developed on the basis of widely employed hierarchical models of intelligence and cognitive abilities</a:t>
            </a:r>
          </a:p>
          <a:p>
            <a:endParaRPr lang="en-AU" sz="1400" dirty="0" smtClean="0"/>
          </a:p>
          <a:p>
            <a:r>
              <a:rPr lang="en-AU" sz="1400" dirty="0" smtClean="0"/>
              <a:t>The content of the scale was later compared to the combined </a:t>
            </a:r>
            <a:r>
              <a:rPr lang="en-AU" sz="1400" dirty="0" err="1" smtClean="0"/>
              <a:t>Cattell</a:t>
            </a:r>
            <a:r>
              <a:rPr lang="en-AU" sz="1400" dirty="0" smtClean="0"/>
              <a:t>-Horn-Carroll cognitive model</a:t>
            </a:r>
          </a:p>
          <a:p>
            <a:endParaRPr lang="en-AU" sz="1400" dirty="0"/>
          </a:p>
          <a:p>
            <a:r>
              <a:rPr lang="en-AU" sz="1400" dirty="0" smtClean="0"/>
              <a:t>CHC model has become popular as the  basis of several published cognitive tests including SB5, WRAT, Woodcock-Johnson</a:t>
            </a:r>
          </a:p>
          <a:p>
            <a:endParaRPr lang="en-AU" sz="1400" dirty="0"/>
          </a:p>
          <a:p>
            <a:r>
              <a:rPr lang="en-AU" sz="1400" dirty="0" smtClean="0"/>
              <a:t>Allows for cross battery assessment</a:t>
            </a:r>
          </a:p>
          <a:p>
            <a:endParaRPr lang="en-AU" sz="1400" dirty="0"/>
          </a:p>
          <a:p>
            <a:r>
              <a:rPr lang="en-AU" sz="1400" dirty="0" smtClean="0"/>
              <a:t>The </a:t>
            </a:r>
            <a:r>
              <a:rPr lang="en-AU" sz="1400" dirty="0" err="1" smtClean="0"/>
              <a:t>Leiter</a:t>
            </a:r>
            <a:r>
              <a:rPr lang="en-AU" sz="1400" dirty="0" smtClean="0"/>
              <a:t>-R was designed to measure several cognitive factors from CHC theory:</a:t>
            </a:r>
          </a:p>
          <a:p>
            <a:pPr marL="228600" indent="-228600">
              <a:buAutoNum type="arabicPeriod"/>
            </a:pPr>
            <a:r>
              <a:rPr lang="en-AU" sz="1400" dirty="0" smtClean="0"/>
              <a:t>Fluid reasoning</a:t>
            </a:r>
          </a:p>
          <a:p>
            <a:pPr marL="228600" indent="-228600">
              <a:buAutoNum type="arabicPeriod"/>
            </a:pPr>
            <a:r>
              <a:rPr lang="en-AU" sz="1400" dirty="0" smtClean="0"/>
              <a:t>Visual-spatial ability</a:t>
            </a:r>
          </a:p>
          <a:p>
            <a:pPr marL="228600" indent="-228600">
              <a:buAutoNum type="arabicPeriod"/>
            </a:pPr>
            <a:r>
              <a:rPr lang="en-AU" sz="1400" dirty="0" smtClean="0"/>
              <a:t>Some aspects of crystallised general knowledge (visual matching, familiar objects)</a:t>
            </a:r>
          </a:p>
          <a:p>
            <a:pPr marL="228600" indent="-228600">
              <a:buAutoNum type="arabicPeriod"/>
            </a:pPr>
            <a:r>
              <a:rPr lang="en-AU" sz="1400" dirty="0" smtClean="0"/>
              <a:t>Short-term memory</a:t>
            </a:r>
          </a:p>
          <a:p>
            <a:pPr marL="228600" indent="-228600">
              <a:buAutoNum type="arabicPeriod"/>
            </a:pPr>
            <a:r>
              <a:rPr lang="en-AU" sz="1400" dirty="0" smtClean="0"/>
              <a:t>Long-term retrieval</a:t>
            </a:r>
          </a:p>
          <a:p>
            <a:pPr marL="228600" indent="-228600">
              <a:buAutoNum type="arabicPeriod"/>
            </a:pPr>
            <a:r>
              <a:rPr lang="en-AU" sz="1400" dirty="0" smtClean="0"/>
              <a:t>Processing speed</a:t>
            </a:r>
          </a:p>
          <a:p>
            <a:pPr marL="228600" indent="-228600">
              <a:buAutoNum type="arabicPeriod"/>
            </a:pPr>
            <a:endParaRPr lang="en-AU" sz="1400" dirty="0"/>
          </a:p>
          <a:p>
            <a:pPr marL="228600" indent="-228600"/>
            <a:endParaRPr lang="en-AU" sz="1400" dirty="0" smtClean="0"/>
          </a:p>
          <a:p>
            <a:endParaRPr lang="en-AU" sz="1400" dirty="0"/>
          </a:p>
        </p:txBody>
      </p:sp>
      <p:sp>
        <p:nvSpPr>
          <p:cNvPr id="4" name="Slide Number Placeholder 3"/>
          <p:cNvSpPr>
            <a:spLocks noGrp="1"/>
          </p:cNvSpPr>
          <p:nvPr>
            <p:ph type="sldNum" sz="quarter" idx="10"/>
          </p:nvPr>
        </p:nvSpPr>
        <p:spPr/>
        <p:txBody>
          <a:bodyPr/>
          <a:lstStyle/>
          <a:p>
            <a:fld id="{44C2738A-5E33-4ADC-89EC-44042CE53F50}" type="slidenum">
              <a:rPr lang="en-AU" smtClean="0"/>
              <a:pPr/>
              <a:t>1</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10</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pPr eaLnBrk="1" hangingPunct="1">
              <a:buFont typeface="Arial" pitchFamily="34" charset="0"/>
              <a:buChar char="•"/>
            </a:pPr>
            <a:r>
              <a:rPr lang="en-US" sz="1400" dirty="0" smtClean="0"/>
              <a:t> Assessment measures should have adequate reliability and validity for the situations in which they are being used</a:t>
            </a:r>
          </a:p>
          <a:p>
            <a:pPr eaLnBrk="1" hangingPunct="1">
              <a:buFont typeface="Arial" pitchFamily="34" charset="0"/>
              <a:buChar char="•"/>
            </a:pPr>
            <a:endParaRPr lang="en-US" sz="1400" dirty="0"/>
          </a:p>
          <a:p>
            <a:pPr eaLnBrk="1" hangingPunct="1">
              <a:buFont typeface="Arial" pitchFamily="34" charset="0"/>
              <a:buChar char="•"/>
            </a:pPr>
            <a:r>
              <a:rPr lang="en-US" sz="1400" dirty="0" smtClean="0"/>
              <a:t> Assessment measures should have representative standardization groups</a:t>
            </a:r>
          </a:p>
          <a:p>
            <a:pPr eaLnBrk="1" hangingPunct="1"/>
            <a:endParaRPr lang="en-US" sz="1400" dirty="0"/>
          </a:p>
          <a:p>
            <a:pPr eaLnBrk="1" hangingPunct="1">
              <a:buFont typeface="Arial" pitchFamily="34" charset="0"/>
              <a:buChar char="•"/>
            </a:pPr>
            <a:r>
              <a:rPr lang="en-US" sz="1400" dirty="0" smtClean="0"/>
              <a:t> Assessment measures should provide information needed to answer the referral question and make useful recommendations</a:t>
            </a:r>
          </a:p>
          <a:p>
            <a:pPr eaLnBrk="1" hangingPunct="1">
              <a:buFont typeface="Arial" pitchFamily="34" charset="0"/>
              <a:buChar char="•"/>
            </a:pPr>
            <a:endParaRPr lang="en-US" sz="1400" dirty="0"/>
          </a:p>
          <a:p>
            <a:pPr eaLnBrk="1" hangingPunct="1">
              <a:buFont typeface="Arial" pitchFamily="34" charset="0"/>
              <a:buChar char="•"/>
            </a:pPr>
            <a:r>
              <a:rPr lang="en-US" sz="1400" dirty="0" smtClean="0"/>
              <a:t> The tests you select should be related to the referral question</a:t>
            </a:r>
          </a:p>
          <a:p>
            <a:pPr eaLnBrk="1" hangingPunct="1">
              <a:buFont typeface="Arial" pitchFamily="34" charset="0"/>
              <a:buChar char="•"/>
            </a:pPr>
            <a:endParaRPr lang="en-US" sz="1400" dirty="0" smtClean="0"/>
          </a:p>
          <a:p>
            <a:pPr eaLnBrk="1" hangingPunct="1"/>
            <a:endParaRPr lang="en-US" sz="1400" dirty="0"/>
          </a:p>
          <a:p>
            <a:pPr eaLnBrk="1" hangingPunct="1"/>
            <a:endParaRPr lang="en-US" sz="14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11</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US" sz="1400" dirty="0"/>
              <a:t>To be precise, the </a:t>
            </a:r>
            <a:r>
              <a:rPr lang="en-US" sz="1400" dirty="0" err="1"/>
              <a:t>Leiter</a:t>
            </a:r>
            <a:r>
              <a:rPr lang="en-US" sz="1400" dirty="0"/>
              <a:t>-R should be described as </a:t>
            </a:r>
            <a:r>
              <a:rPr lang="en-US" sz="1400" dirty="0" smtClean="0"/>
              <a:t>measuring </a:t>
            </a:r>
            <a:r>
              <a:rPr lang="en-US" sz="1400" dirty="0" err="1" smtClean="0"/>
              <a:t>nonvocal</a:t>
            </a:r>
            <a:r>
              <a:rPr lang="en-US" sz="1400" dirty="0" smtClean="0"/>
              <a:t> cognitive abilities although it is classified as a nonverbal assessment in common psychology terminology</a:t>
            </a:r>
            <a:endParaRPr lang="en-US" sz="1400" dirty="0"/>
          </a:p>
          <a:p>
            <a:pPr eaLnBrk="1" hangingPunct="1"/>
            <a:endParaRPr lang="en-US" sz="1400" dirty="0" smtClean="0"/>
          </a:p>
          <a:p>
            <a:pPr eaLnBrk="1" hangingPunct="1"/>
            <a:endParaRPr lang="en-US" sz="14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12</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The VR norms were based on an average sample size of fewer than 100 individuals per age level. Fewer than 300 subjects total were included in the 7 year age span between 14 to 20 years, with an average of 41 subjects per age level. </a:t>
            </a:r>
            <a:endParaRPr lang="en-AU" sz="1400" dirty="0" smtClean="0"/>
          </a:p>
          <a:p>
            <a:endParaRPr lang="en-AU" sz="1400" dirty="0"/>
          </a:p>
          <a:p>
            <a:r>
              <a:rPr lang="en-AU" sz="1400" dirty="0"/>
              <a:t>The AM  Battery included fewer than 100 examinees at every age level across the entire age span, with samples ranging from a low of 42 examinees at four age levels (7, 8, 11, and 18 to 20 years) to a high of 86 children sampled at the 2 year old level. </a:t>
            </a:r>
            <a:endParaRPr lang="en-AU" sz="1400" dirty="0" smtClean="0"/>
          </a:p>
          <a:p>
            <a:endParaRPr lang="en-AU" sz="1400" dirty="0"/>
          </a:p>
          <a:p>
            <a:r>
              <a:rPr lang="en-AU" sz="1400" dirty="0"/>
              <a:t>At individual age levels, the samples are under or overrepresented by as much as 6% to 8% for individual stratification variables. </a:t>
            </a:r>
            <a:endParaRPr lang="en-AU" sz="1400" dirty="0" smtClean="0"/>
          </a:p>
          <a:p>
            <a:endParaRPr lang="en-AU" sz="1400" dirty="0"/>
          </a:p>
          <a:p>
            <a:r>
              <a:rPr lang="en-AU" sz="1400" dirty="0"/>
              <a:t>The AM sample, given its overall smaller size, has proportionately larger deviations from the U.S. population.</a:t>
            </a:r>
          </a:p>
          <a:p>
            <a:endParaRPr lang="en-AU" sz="14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13</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AU" sz="1400" dirty="0"/>
              <a:t>Technical properties are generally good, with some variability. Average internal consistency for the VR subtests across the age levels range from .75 to .90; average internal consistency for the AM subtests are generally lower and range from .67 to .87. </a:t>
            </a:r>
            <a:endParaRPr lang="en-AU" sz="1400" dirty="0" smtClean="0"/>
          </a:p>
          <a:p>
            <a:endParaRPr lang="en-AU" sz="1400" dirty="0"/>
          </a:p>
          <a:p>
            <a:r>
              <a:rPr lang="en-AU" sz="1400" dirty="0"/>
              <a:t>Composite reliabilities VR Battery range from .88 to .93 (FSIQ .91 to .93); composite reliabilities for the AM Battery also tend to be lower than the VR composites and range from .75 to .93. </a:t>
            </a:r>
            <a:endParaRPr lang="en-AU" sz="1400" dirty="0" smtClean="0"/>
          </a:p>
          <a:p>
            <a:endParaRPr lang="en-AU" sz="1400" dirty="0"/>
          </a:p>
          <a:p>
            <a:r>
              <a:rPr lang="en-AU" sz="1400" dirty="0"/>
              <a:t>Reliability estimates for the rating scales vary considerably depending on the particular scale. Average internal consistency estimates across the age levels range from .90 (Anxiety), to .97 (Attention). </a:t>
            </a:r>
          </a:p>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14</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A number of small sample studies (17 to 33 subjects) were conducted (Examiner’s manual) which compared the </a:t>
            </a:r>
            <a:r>
              <a:rPr lang="en-AU" sz="1400" dirty="0" err="1"/>
              <a:t>Leiter</a:t>
            </a:r>
            <a:r>
              <a:rPr lang="en-AU" sz="1400" dirty="0"/>
              <a:t>-R Brief IQ and FSIQ with aspects of various memory scales and achievement measures. </a:t>
            </a:r>
            <a:endParaRPr lang="en-AU" sz="1400" dirty="0" smtClean="0"/>
          </a:p>
          <a:p>
            <a:endParaRPr lang="en-AU" sz="1400" dirty="0"/>
          </a:p>
          <a:p>
            <a:r>
              <a:rPr lang="en-AU" sz="1400" dirty="0" smtClean="0"/>
              <a:t>The </a:t>
            </a:r>
            <a:r>
              <a:rPr lang="en-AU" sz="1400" dirty="0"/>
              <a:t>manual reports moderate to strong correlations, but the means and SDs are not reported. This makes it impossible to determine whether the tests produce comparable scores. </a:t>
            </a:r>
            <a:endParaRPr lang="en-AU" sz="1400" dirty="0" smtClean="0"/>
          </a:p>
          <a:p>
            <a:endParaRPr lang="en-AU" sz="1400" dirty="0"/>
          </a:p>
          <a:p>
            <a:r>
              <a:rPr lang="en-AU" sz="1400" dirty="0"/>
              <a:t>The authors suggest the subtests fit the underlying hierarchical g model used to design the instrument. Loadings on the g-factor, almost all of the subtests are classified as either Fair or Poor measures of g. </a:t>
            </a:r>
            <a:endParaRPr lang="en-AU" sz="1400" dirty="0" smtClean="0"/>
          </a:p>
          <a:p>
            <a:endParaRPr lang="en-AU" sz="1400" dirty="0"/>
          </a:p>
          <a:p>
            <a:r>
              <a:rPr lang="en-AU" sz="1400" dirty="0"/>
              <a:t>McGrew and Flanagan (1998) examined the prominence of cultural content embedded in various intelligence tests. They classified 8 of the 20 subtests as containing high levels of cultural content, and 3 subtests as having moderate levels of cultural content. </a:t>
            </a:r>
          </a:p>
          <a:p>
            <a:pPr eaLnBrk="1" hangingPunct="1"/>
            <a:endParaRPr lang="en-US" sz="14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15</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20 subtests complete the </a:t>
            </a:r>
            <a:r>
              <a:rPr lang="en-AU" sz="1400" dirty="0" err="1"/>
              <a:t>Leiter</a:t>
            </a:r>
            <a:r>
              <a:rPr lang="en-AU" sz="1400" dirty="0"/>
              <a:t>-R. </a:t>
            </a:r>
            <a:endParaRPr lang="en-AU" sz="1400" dirty="0" smtClean="0"/>
          </a:p>
          <a:p>
            <a:endParaRPr lang="en-AU" sz="1400" dirty="0"/>
          </a:p>
          <a:p>
            <a:r>
              <a:rPr lang="en-AU" sz="1400" dirty="0"/>
              <a:t>Not all subtests need to be administered at a given age. </a:t>
            </a:r>
            <a:endParaRPr lang="en-AU" sz="1400" dirty="0" smtClean="0"/>
          </a:p>
          <a:p>
            <a:endParaRPr lang="en-AU" sz="1400" dirty="0"/>
          </a:p>
          <a:p>
            <a:r>
              <a:rPr lang="en-AU" sz="1400" dirty="0" smtClean="0"/>
              <a:t>Rather</a:t>
            </a:r>
            <a:r>
              <a:rPr lang="en-AU" sz="1400" dirty="0"/>
              <a:t>, the clinician should administer only those subtests needed for selected composites at a specific age or those that will generate clinical hypotheses related to a specific case. </a:t>
            </a:r>
            <a:endParaRPr lang="en-AU" sz="1400" dirty="0" smtClean="0"/>
          </a:p>
          <a:p>
            <a:endParaRPr lang="en-AU" sz="1400" dirty="0"/>
          </a:p>
          <a:p>
            <a:r>
              <a:rPr lang="en-AU" sz="1400" dirty="0" smtClean="0"/>
              <a:t>This </a:t>
            </a:r>
            <a:r>
              <a:rPr lang="en-AU" sz="1400" dirty="0"/>
              <a:t>table lists the subtests in recommended order of administration for the four age levels</a:t>
            </a:r>
            <a:endParaRPr lang="en-US" sz="14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16</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The </a:t>
            </a:r>
            <a:r>
              <a:rPr lang="en-AU" sz="1400" dirty="0" err="1"/>
              <a:t>Leiter</a:t>
            </a:r>
            <a:r>
              <a:rPr lang="en-AU" sz="1400" dirty="0"/>
              <a:t>-R includes an increasingly complex set of </a:t>
            </a:r>
            <a:r>
              <a:rPr lang="en-AU" sz="1400" dirty="0" err="1"/>
              <a:t>subdomains</a:t>
            </a:r>
            <a:r>
              <a:rPr lang="en-AU" sz="1400" dirty="0"/>
              <a:t>, as the age of the child progresses. </a:t>
            </a:r>
            <a:endParaRPr lang="en-AU" sz="1400" dirty="0" smtClean="0"/>
          </a:p>
          <a:p>
            <a:endParaRPr lang="en-AU" sz="1400" dirty="0"/>
          </a:p>
          <a:p>
            <a:r>
              <a:rPr lang="en-AU" sz="1400" dirty="0"/>
              <a:t>In the age range of 2 and 5 years, the major factors include Fluid Reasoning (</a:t>
            </a:r>
            <a:r>
              <a:rPr lang="en-AU" sz="1400" dirty="0" err="1"/>
              <a:t>Gf</a:t>
            </a:r>
            <a:r>
              <a:rPr lang="en-AU" sz="1400" dirty="0"/>
              <a:t>), Fundamental Visualisation (</a:t>
            </a:r>
            <a:r>
              <a:rPr lang="en-AU" sz="1400" dirty="0" err="1"/>
              <a:t>Gv</a:t>
            </a:r>
            <a:r>
              <a:rPr lang="en-AU" sz="1400" dirty="0"/>
              <a:t>), and Attention. </a:t>
            </a:r>
            <a:endParaRPr lang="en-AU" sz="1400" dirty="0" smtClean="0"/>
          </a:p>
          <a:p>
            <a:endParaRPr lang="en-AU" sz="1400" dirty="0"/>
          </a:p>
          <a:p>
            <a:r>
              <a:rPr lang="en-AU" sz="1400" dirty="0"/>
              <a:t>At ages 4-5, a separate factor of Recognition Memory appears, due to the introduction of the Immediate Recognition subtest at age 4. </a:t>
            </a:r>
          </a:p>
          <a:p>
            <a:pPr eaLnBrk="1" hangingPunct="1"/>
            <a:endParaRPr lang="en-US" sz="14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17</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At the ages 6-10, the number of factors expand to 6, as the number of available subtests increases. </a:t>
            </a:r>
            <a:endParaRPr lang="en-AU" sz="1400" dirty="0" smtClean="0"/>
          </a:p>
          <a:p>
            <a:endParaRPr lang="en-AU" sz="1400" dirty="0"/>
          </a:p>
          <a:p>
            <a:r>
              <a:rPr lang="en-AU" sz="1400" dirty="0" smtClean="0"/>
              <a:t>The </a:t>
            </a:r>
            <a:r>
              <a:rPr lang="en-AU" sz="1400" dirty="0"/>
              <a:t>factors are reasoning (</a:t>
            </a:r>
            <a:r>
              <a:rPr lang="en-AU" sz="1400" dirty="0" err="1"/>
              <a:t>Gf</a:t>
            </a:r>
            <a:r>
              <a:rPr lang="en-AU" sz="1400" dirty="0"/>
              <a:t>), visual/spatial (</a:t>
            </a:r>
            <a:r>
              <a:rPr lang="en-AU" sz="1400" dirty="0" err="1"/>
              <a:t>Gv</a:t>
            </a:r>
            <a:r>
              <a:rPr lang="en-AU" sz="1400" dirty="0"/>
              <a:t>), attention, and facets of short-term memory (</a:t>
            </a:r>
            <a:r>
              <a:rPr lang="en-AU" sz="1400" dirty="0" err="1"/>
              <a:t>Gsm</a:t>
            </a:r>
            <a:r>
              <a:rPr lang="en-AU" sz="1400" dirty="0"/>
              <a:t>) and retrieval (</a:t>
            </a:r>
            <a:r>
              <a:rPr lang="en-AU" sz="1400" dirty="0" err="1"/>
              <a:t>Glr</a:t>
            </a:r>
            <a:r>
              <a:rPr lang="en-AU" sz="1400" dirty="0"/>
              <a:t>), labelled Recognition Memory, Associative Memory, and Memory Span. </a:t>
            </a:r>
          </a:p>
          <a:p>
            <a:pPr eaLnBrk="1" hangingPunct="1"/>
            <a:endParaRPr lang="en-US" sz="14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18</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In the ages 11-20, there are five factors due to the deletion of Recognition Memory because it’s too easy for the adolescents. </a:t>
            </a:r>
            <a:endParaRPr lang="en-US" sz="14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19</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Two IQ scores are available. </a:t>
            </a:r>
            <a:endParaRPr lang="en-AU" sz="1400" dirty="0" smtClean="0"/>
          </a:p>
          <a:p>
            <a:endParaRPr lang="en-AU" sz="1400" dirty="0"/>
          </a:p>
          <a:p>
            <a:r>
              <a:rPr lang="en-AU" sz="1400" dirty="0" smtClean="0"/>
              <a:t>One </a:t>
            </a:r>
            <a:r>
              <a:rPr lang="en-AU" sz="1400" dirty="0"/>
              <a:t>can be obtained from administration of a Brief IQ Screener consisting of four subtests; </a:t>
            </a:r>
            <a:endParaRPr lang="en-AU" sz="1400" dirty="0" smtClean="0"/>
          </a:p>
          <a:p>
            <a:endParaRPr lang="en-AU" sz="1400" dirty="0"/>
          </a:p>
          <a:p>
            <a:r>
              <a:rPr lang="en-AU" sz="1400" dirty="0" smtClean="0"/>
              <a:t>the </a:t>
            </a:r>
            <a:r>
              <a:rPr lang="en-AU" sz="1400" dirty="0"/>
              <a:t>second is the Full Scale IQ (FSIQ) and can be obtained from administration of six subtests. </a:t>
            </a:r>
            <a:endParaRPr lang="en-AU" sz="1400" dirty="0" smtClean="0"/>
          </a:p>
          <a:p>
            <a:endParaRPr lang="en-AU" sz="1400" dirty="0"/>
          </a:p>
          <a:p>
            <a:r>
              <a:rPr lang="en-AU" sz="1400" dirty="0" smtClean="0"/>
              <a:t>These </a:t>
            </a:r>
            <a:r>
              <a:rPr lang="en-AU" sz="1400" dirty="0"/>
              <a:t>subtests vary depending on age. These scores use a mean of 100 and SD of 15.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At the apex of the hierarchical model is a general intelligence or “g” factor. </a:t>
            </a:r>
            <a:endParaRPr lang="en-AU" sz="1400" dirty="0" smtClean="0"/>
          </a:p>
          <a:p>
            <a:endParaRPr lang="en-AU" sz="1400" dirty="0"/>
          </a:p>
          <a:p>
            <a:r>
              <a:rPr lang="en-AU" sz="1400" dirty="0" smtClean="0"/>
              <a:t>At </a:t>
            </a:r>
            <a:r>
              <a:rPr lang="en-AU" sz="1400" dirty="0"/>
              <a:t>the second level, a smaller number of broad factors have been identified ( 3 or 4 by </a:t>
            </a:r>
            <a:r>
              <a:rPr lang="en-AU" sz="1400" dirty="0" err="1"/>
              <a:t>Gustafsson</a:t>
            </a:r>
            <a:r>
              <a:rPr lang="en-AU" sz="1400" dirty="0"/>
              <a:t>, 8 by Carroll) including the fluid and crystallized factors of Horn and </a:t>
            </a:r>
            <a:r>
              <a:rPr lang="en-AU" sz="1400" dirty="0" err="1" smtClean="0"/>
              <a:t>Cattell</a:t>
            </a:r>
            <a:endParaRPr lang="en-AU" sz="1400" dirty="0" smtClean="0"/>
          </a:p>
          <a:p>
            <a:endParaRPr lang="en-AU" sz="1400" dirty="0"/>
          </a:p>
          <a:p>
            <a:r>
              <a:rPr lang="en-AU" sz="1400" dirty="0"/>
              <a:t>At the second level were eight ability domains similar to those identified by Horn and </a:t>
            </a:r>
            <a:r>
              <a:rPr lang="en-AU" sz="1400" dirty="0" err="1"/>
              <a:t>Cattell</a:t>
            </a:r>
            <a:r>
              <a:rPr lang="en-AU" sz="1400" dirty="0"/>
              <a:t> (1966), </a:t>
            </a:r>
            <a:r>
              <a:rPr lang="en-AU" sz="1400" dirty="0" err="1"/>
              <a:t>Gustafsson</a:t>
            </a:r>
            <a:r>
              <a:rPr lang="en-AU" sz="1400" dirty="0"/>
              <a:t> (1984), Woodcock (1990) and others. </a:t>
            </a:r>
            <a:endParaRPr lang="en-AU" sz="1400" dirty="0" smtClean="0"/>
          </a:p>
          <a:p>
            <a:endParaRPr lang="en-AU" sz="1400" dirty="0"/>
          </a:p>
          <a:p>
            <a:r>
              <a:rPr lang="en-AU" sz="1400" dirty="0"/>
              <a:t>These include fluid reasoning (</a:t>
            </a:r>
            <a:r>
              <a:rPr lang="en-AU" sz="1400" dirty="0" err="1"/>
              <a:t>Gf</a:t>
            </a:r>
            <a:r>
              <a:rPr lang="en-AU" sz="1400" dirty="0"/>
              <a:t>), crystallized ability (</a:t>
            </a:r>
            <a:r>
              <a:rPr lang="en-AU" sz="1400" dirty="0" err="1"/>
              <a:t>Gc</a:t>
            </a:r>
            <a:r>
              <a:rPr lang="en-AU" sz="1400" dirty="0"/>
              <a:t>), </a:t>
            </a:r>
            <a:r>
              <a:rPr lang="en-AU" sz="1400" dirty="0" smtClean="0"/>
              <a:t>General </a:t>
            </a:r>
            <a:r>
              <a:rPr lang="en-AU" sz="1400" dirty="0"/>
              <a:t>visualization (</a:t>
            </a:r>
            <a:r>
              <a:rPr lang="en-AU" sz="1400" dirty="0" err="1"/>
              <a:t>Gv</a:t>
            </a:r>
            <a:r>
              <a:rPr lang="en-AU" sz="1400" dirty="0"/>
              <a:t>), various memory and learning domains (</a:t>
            </a:r>
            <a:r>
              <a:rPr lang="en-AU" sz="1400" dirty="0" err="1"/>
              <a:t>Gsm</a:t>
            </a:r>
            <a:r>
              <a:rPr lang="en-AU" sz="1400" dirty="0"/>
              <a:t>), auditory ability (</a:t>
            </a:r>
            <a:r>
              <a:rPr lang="en-AU" sz="1400" dirty="0" err="1"/>
              <a:t>Ga</a:t>
            </a:r>
            <a:r>
              <a:rPr lang="en-AU" sz="1400" dirty="0"/>
              <a:t>), two factors of processing speed (Gs), and long-term retrieval (</a:t>
            </a:r>
            <a:r>
              <a:rPr lang="en-AU" sz="1400" dirty="0" err="1"/>
              <a:t>Glr</a:t>
            </a:r>
            <a:r>
              <a:rPr lang="en-AU" sz="1400" dirty="0"/>
              <a:t>). </a:t>
            </a:r>
          </a:p>
          <a:p>
            <a:endParaRPr lang="en-US" sz="140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20</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AU" dirty="0"/>
              <a:t>Two general ability scores, which are nonverbal intelligence quotients (IQ) are measured on the </a:t>
            </a:r>
            <a:r>
              <a:rPr lang="en-AU" dirty="0" err="1"/>
              <a:t>Leiter</a:t>
            </a:r>
            <a:r>
              <a:rPr lang="en-AU" dirty="0"/>
              <a:t>-R. </a:t>
            </a:r>
            <a:endParaRPr lang="en-AU" dirty="0" smtClean="0"/>
          </a:p>
          <a:p>
            <a:endParaRPr lang="en-AU" dirty="0"/>
          </a:p>
          <a:p>
            <a:r>
              <a:rPr lang="en-AU" dirty="0" smtClean="0"/>
              <a:t>The </a:t>
            </a:r>
            <a:r>
              <a:rPr lang="en-AU" dirty="0"/>
              <a:t>IQ scores are the sums of the scaled scores for the subtests that compose the IQ estimate. </a:t>
            </a:r>
            <a:endParaRPr lang="en-AU" dirty="0" smtClean="0"/>
          </a:p>
          <a:p>
            <a:endParaRPr lang="en-AU" dirty="0"/>
          </a:p>
          <a:p>
            <a:r>
              <a:rPr lang="en-AU" dirty="0" smtClean="0"/>
              <a:t>The </a:t>
            </a:r>
            <a:r>
              <a:rPr lang="en-AU" dirty="0"/>
              <a:t>IQ scores are intended as measures of “g”, or general nonverbal intelligence. There are two nonverbal IQ scores, a Full Scale IQ and a Brief IQ Screener. </a:t>
            </a:r>
          </a:p>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21</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The VR Battery produces five composites; </a:t>
            </a:r>
            <a:endParaRPr lang="en-AU" sz="1400" dirty="0" smtClean="0"/>
          </a:p>
          <a:p>
            <a:endParaRPr lang="en-AU" sz="1400" dirty="0"/>
          </a:p>
          <a:p>
            <a:endParaRPr lang="en-AU" sz="1400" dirty="0" smtClean="0"/>
          </a:p>
          <a:p>
            <a:r>
              <a:rPr lang="en-AU" sz="1400" dirty="0" smtClean="0"/>
              <a:t>The </a:t>
            </a:r>
            <a:r>
              <a:rPr lang="en-AU" sz="1400" dirty="0"/>
              <a:t>AM Battery produces six composites, which include a Brief IQ Screener (ages 2 to 20)</a:t>
            </a:r>
          </a:p>
          <a:p>
            <a:pPr eaLnBrk="1" hangingPunct="1"/>
            <a:endParaRPr lang="en-US" sz="1400"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22</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23</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The VR Battery produces five composites; </a:t>
            </a:r>
            <a:endParaRPr lang="en-AU" sz="1400" dirty="0" smtClean="0"/>
          </a:p>
          <a:p>
            <a:endParaRPr lang="en-AU" sz="1400" dirty="0"/>
          </a:p>
          <a:p>
            <a:endParaRPr lang="en-AU" sz="1400" dirty="0" smtClean="0"/>
          </a:p>
          <a:p>
            <a:r>
              <a:rPr lang="en-AU" sz="1400" dirty="0" smtClean="0"/>
              <a:t>The </a:t>
            </a:r>
            <a:r>
              <a:rPr lang="en-AU" sz="1400" dirty="0"/>
              <a:t>AM Battery produces six composites, which include a Brief IQ Screener (ages 2 to 20)</a:t>
            </a:r>
          </a:p>
          <a:p>
            <a:pPr eaLnBrk="1" hangingPunct="1"/>
            <a:endParaRPr lang="en-US" sz="1400"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24</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25</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There are 20 subtests that together measure nonverbal intelligence and abilities, with a mean of 10 and SD of 3. </a:t>
            </a:r>
            <a:endParaRPr lang="en-AU" sz="1400" dirty="0" smtClean="0"/>
          </a:p>
          <a:p>
            <a:endParaRPr lang="en-AU" sz="1400" dirty="0"/>
          </a:p>
          <a:p>
            <a:r>
              <a:rPr lang="en-AU" sz="1400" dirty="0"/>
              <a:t>The first 10 subtests form the Visualization and Reasoning Battery, measure traditional intelligence constructs such as fluid reasoning, visual-spatial abilities and problem solving</a:t>
            </a:r>
            <a:r>
              <a:rPr lang="en-AU" sz="1400" dirty="0" smtClean="0"/>
              <a:t>.</a:t>
            </a:r>
          </a:p>
          <a:p>
            <a:r>
              <a:rPr lang="en-AU" sz="1400" dirty="0" smtClean="0"/>
              <a:t> </a:t>
            </a:r>
            <a:endParaRPr lang="en-AU" sz="1400" dirty="0"/>
          </a:p>
          <a:p>
            <a:r>
              <a:rPr lang="en-AU" sz="1400" dirty="0"/>
              <a:t>The second 10 subtests, the Attention and Memory Battery, measure attention, memory and learning processes. </a:t>
            </a:r>
          </a:p>
          <a:p>
            <a:pPr eaLnBrk="1" hangingPunct="1"/>
            <a:endParaRPr lang="en-US" sz="1400"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26</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20 subtests complete the </a:t>
            </a:r>
            <a:r>
              <a:rPr lang="en-AU" sz="1400" dirty="0" err="1"/>
              <a:t>Leiter</a:t>
            </a:r>
            <a:r>
              <a:rPr lang="en-AU" sz="1400" dirty="0"/>
              <a:t>-R. </a:t>
            </a:r>
            <a:endParaRPr lang="en-AU" sz="1400" dirty="0" smtClean="0"/>
          </a:p>
          <a:p>
            <a:endParaRPr lang="en-AU" sz="1400" dirty="0"/>
          </a:p>
          <a:p>
            <a:r>
              <a:rPr lang="en-AU" sz="1400" dirty="0"/>
              <a:t>Not all subtests need to be administered at a given age. Rather, the clinician should administer only those subtests needed for selected composites at a specific age or those that will generate clinical hypotheses related to a specific case. This table lists the subtests in recommended order of administration for the four age levels</a:t>
            </a:r>
            <a:endParaRPr lang="en-US" sz="1400"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27</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smtClean="0"/>
              <a:t>All rating scales have the following composite scores:</a:t>
            </a:r>
          </a:p>
          <a:p>
            <a:endParaRPr lang="en-AU" sz="1400" dirty="0"/>
          </a:p>
          <a:p>
            <a:r>
              <a:rPr lang="en-AU" sz="1400" dirty="0" smtClean="0"/>
              <a:t>Composite</a:t>
            </a:r>
            <a:r>
              <a:rPr lang="en-AU" sz="1400" dirty="0"/>
              <a:t>: Cognitive/Social</a:t>
            </a:r>
          </a:p>
          <a:p>
            <a:endParaRPr lang="en-AU" sz="1400" dirty="0"/>
          </a:p>
          <a:p>
            <a:r>
              <a:rPr lang="en-AU" sz="1400" dirty="0"/>
              <a:t>Composite: </a:t>
            </a:r>
            <a:r>
              <a:rPr lang="en-AU" sz="1400" dirty="0" smtClean="0"/>
              <a:t>Emotions/Regulation</a:t>
            </a:r>
          </a:p>
          <a:p>
            <a:endParaRPr lang="en-AU" sz="1400" dirty="0"/>
          </a:p>
          <a:p>
            <a:r>
              <a:rPr lang="en-AU" sz="1400" dirty="0"/>
              <a:t>Each of the behaviours is described in positive terminology </a:t>
            </a:r>
            <a:r>
              <a:rPr lang="en-AU" sz="1400" dirty="0" err="1"/>
              <a:t>eg</a:t>
            </a:r>
            <a:r>
              <a:rPr lang="en-AU" sz="1400" dirty="0"/>
              <a:t> “pays attention to details within tasks”. Therefore, a high score indicates more frequent positive or constructive behaviours. </a:t>
            </a:r>
          </a:p>
          <a:p>
            <a:endParaRPr lang="en-AU" sz="1400" dirty="0"/>
          </a:p>
          <a:p>
            <a:endParaRPr lang="en-AU" sz="1400" dirty="0"/>
          </a:p>
          <a:p>
            <a:r>
              <a:rPr lang="en-AU" sz="1400" dirty="0"/>
              <a:t>For the subscales, the scales scores range from 1 to 10, with 10 being average, or, of no clinical concern. </a:t>
            </a:r>
          </a:p>
          <a:p>
            <a:endParaRPr lang="en-AU" sz="14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28</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a:t>Each of the behaviours is described in positive terminology </a:t>
            </a:r>
            <a:r>
              <a:rPr lang="en-AU" sz="1400" dirty="0" err="1"/>
              <a:t>eg</a:t>
            </a:r>
            <a:r>
              <a:rPr lang="en-AU" sz="1400" dirty="0"/>
              <a:t> “pays attention to details within tasks”. Therefore, a high score indicates more frequent positive or constructive behaviours. </a:t>
            </a:r>
          </a:p>
          <a:p>
            <a:endParaRPr lang="en-AU" sz="1400" dirty="0"/>
          </a:p>
          <a:p>
            <a:r>
              <a:rPr lang="en-AU" sz="1400" dirty="0"/>
              <a:t>Subscales: Attention, Organisation/Impulse Control, Activity Level, </a:t>
            </a:r>
            <a:r>
              <a:rPr lang="en-AU" sz="1400" dirty="0" smtClean="0"/>
              <a:t>Sociability</a:t>
            </a:r>
          </a:p>
          <a:p>
            <a:endParaRPr lang="en-AU" sz="1400" dirty="0"/>
          </a:p>
          <a:p>
            <a:r>
              <a:rPr lang="en-AU" sz="1400" dirty="0"/>
              <a:t>Composite: </a:t>
            </a:r>
            <a:r>
              <a:rPr lang="en-AU" sz="1400" dirty="0" smtClean="0"/>
              <a:t>Cognitive/Social</a:t>
            </a:r>
          </a:p>
          <a:p>
            <a:endParaRPr lang="en-AU" sz="1400" dirty="0"/>
          </a:p>
          <a:p>
            <a:r>
              <a:rPr lang="en-AU" sz="1400" dirty="0"/>
              <a:t>Subscales: Energy and Feelings, Mood and Regulation, Anxiety, Sensory </a:t>
            </a:r>
            <a:r>
              <a:rPr lang="en-AU" sz="1400" dirty="0" smtClean="0"/>
              <a:t>Reactivity</a:t>
            </a:r>
          </a:p>
          <a:p>
            <a:endParaRPr lang="en-AU" sz="1400" dirty="0"/>
          </a:p>
          <a:p>
            <a:r>
              <a:rPr lang="en-AU" sz="1400" dirty="0"/>
              <a:t>Composite: </a:t>
            </a:r>
            <a:r>
              <a:rPr lang="en-AU" sz="1400" dirty="0" smtClean="0"/>
              <a:t>Emotions/Regulation</a:t>
            </a:r>
          </a:p>
          <a:p>
            <a:endParaRPr lang="en-AU" sz="1400" dirty="0"/>
          </a:p>
          <a:p>
            <a:pPr eaLnBrk="1" hangingPunct="1"/>
            <a:endParaRPr lang="en-US" sz="1400"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29</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AU" dirty="0"/>
              <a:t>Describe the performance at a composite level (i.e., FSIQ, Fundamental Visualization). Use qualitative description to interpret scores. </a:t>
            </a:r>
            <a:endParaRPr lang="en-AU" dirty="0" smtClean="0"/>
          </a:p>
          <a:p>
            <a:endParaRPr lang="en-AU" dirty="0"/>
          </a:p>
          <a:p>
            <a:r>
              <a:rPr lang="en-AU" dirty="0"/>
              <a:t>Most examiners will be mostly interested in obtaining an IQ and may only administer the VR Battery. </a:t>
            </a:r>
          </a:p>
          <a:p>
            <a:endParaRPr lang="en-AU" dirty="0" smtClean="0"/>
          </a:p>
          <a:p>
            <a:r>
              <a:rPr lang="en-AU" dirty="0" smtClean="0"/>
              <a:t>FSIQ </a:t>
            </a:r>
            <a:r>
              <a:rPr lang="en-AU" dirty="0"/>
              <a:t>includes aspects of reasoning, visualization, and spatial abilities, and is typically the best representation of the examinee’s overall or global intelligence, it is the first score to be examined. </a:t>
            </a:r>
            <a:endParaRPr lang="en-AU" dirty="0" smtClean="0"/>
          </a:p>
          <a:p>
            <a:endParaRPr lang="en-AU" dirty="0"/>
          </a:p>
          <a:p>
            <a:r>
              <a:rPr lang="en-AU" dirty="0" smtClean="0"/>
              <a:t>When </a:t>
            </a:r>
            <a:r>
              <a:rPr lang="en-AU" dirty="0"/>
              <a:t>there is significant variability in an examinee’s subtest/and or scale scores, the FSIQ may not serve as a good representation of global ability. </a:t>
            </a:r>
            <a:endParaRPr lang="en-AU" dirty="0" smtClean="0"/>
          </a:p>
          <a:p>
            <a:endParaRPr lang="en-AU" dirty="0" smtClean="0"/>
          </a:p>
          <a:p>
            <a:endParaRPr lang="en-AU" dirty="0"/>
          </a:p>
          <a:p>
            <a:endParaRPr lang="en-AU" dirty="0"/>
          </a:p>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3</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r>
              <a:rPr lang="en-AU" sz="1400" dirty="0" smtClean="0"/>
              <a:t>The term nonverbal is somewhat imprecise because individuals responding to the tests probably use verbally guided thinking to solve the visually presented tasks. </a:t>
            </a:r>
          </a:p>
          <a:p>
            <a:endParaRPr lang="en-AU" sz="1400" dirty="0"/>
          </a:p>
          <a:p>
            <a:r>
              <a:rPr lang="en-AU" sz="1400" dirty="0" smtClean="0"/>
              <a:t>Thus, the examinee probably uses a number of unspoken verbal abilities on the items</a:t>
            </a:r>
          </a:p>
          <a:p>
            <a:endParaRPr lang="en-AU" sz="1400" dirty="0" smtClean="0"/>
          </a:p>
          <a:p>
            <a:endParaRPr lang="en-AU" sz="1400" dirty="0"/>
          </a:p>
          <a:p>
            <a:endParaRPr lang="en-AU" sz="1400" dirty="0" smtClean="0"/>
          </a:p>
          <a:p>
            <a:endParaRPr lang="en-AU" sz="1400" dirty="0"/>
          </a:p>
          <a:p>
            <a:endParaRPr lang="en-AU" sz="1400" dirty="0"/>
          </a:p>
          <a:p>
            <a:endParaRPr lang="en-US" sz="1400"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30</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AU" dirty="0" smtClean="0"/>
              <a:t>4. Begin </a:t>
            </a:r>
            <a:r>
              <a:rPr lang="en-AU" dirty="0"/>
              <a:t>by looking at the theoretical underpinnings of the test. </a:t>
            </a:r>
            <a:endParaRPr lang="en-AU" dirty="0" smtClean="0"/>
          </a:p>
          <a:p>
            <a:endParaRPr lang="en-AU" dirty="0"/>
          </a:p>
          <a:p>
            <a:r>
              <a:rPr lang="en-AU" dirty="0" smtClean="0"/>
              <a:t>If </a:t>
            </a:r>
            <a:r>
              <a:rPr lang="en-AU" dirty="0"/>
              <a:t>the global scales or composites exhibit statistically significant and abnormally large difference, interpretation proceeds along theoretical lines </a:t>
            </a:r>
            <a:endParaRPr lang="en-AU" dirty="0" smtClean="0"/>
          </a:p>
          <a:p>
            <a:endParaRPr lang="en-AU" dirty="0"/>
          </a:p>
          <a:p>
            <a:r>
              <a:rPr lang="en-AU" dirty="0" smtClean="0"/>
              <a:t>(</a:t>
            </a:r>
            <a:r>
              <a:rPr lang="en-AU" dirty="0"/>
              <a:t>e.g., Fluid Reasoning greater than Spatial Visualization or Associative Memory greater than Attention). </a:t>
            </a:r>
          </a:p>
          <a:p>
            <a:pPr eaLnBrk="1" hangingPunct="1"/>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31</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4</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normAutofit/>
          </a:bodyPr>
          <a:lstStyle/>
          <a:p>
            <a:pPr eaLnBrk="1" hangingPunct="1"/>
            <a:r>
              <a:rPr lang="en-US" sz="1400" dirty="0" smtClean="0"/>
              <a:t>Tests are culturally loaded</a:t>
            </a:r>
          </a:p>
          <a:p>
            <a:pPr eaLnBrk="1" hangingPunct="1"/>
            <a:endParaRPr lang="en-US" sz="1400" dirty="0"/>
          </a:p>
          <a:p>
            <a:pPr eaLnBrk="1" hangingPunct="1"/>
            <a:r>
              <a:rPr lang="en-US" sz="1400" dirty="0" smtClean="0"/>
              <a:t>Nonverbal tests have a degree of cultural bias</a:t>
            </a:r>
          </a:p>
          <a:p>
            <a:pPr eaLnBrk="1" hangingPunct="1"/>
            <a:endParaRPr lang="en-US" sz="1400" dirty="0"/>
          </a:p>
          <a:p>
            <a:pPr eaLnBrk="1" hangingPunct="1"/>
            <a:r>
              <a:rPr lang="en-US" sz="1400" dirty="0" smtClean="0"/>
              <a:t>Tests require communication</a:t>
            </a:r>
          </a:p>
          <a:p>
            <a:pPr eaLnBrk="1" hangingPunct="1"/>
            <a:endParaRPr lang="en-US" sz="1400" dirty="0"/>
          </a:p>
          <a:p>
            <a:pPr eaLnBrk="1" hangingPunct="1"/>
            <a:endParaRPr lang="en-US" sz="14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5</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6</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US" sz="1400" dirty="0"/>
              <a:t>The non vocal administration of the scale makes it highly useful in special education</a:t>
            </a:r>
          </a:p>
          <a:p>
            <a:endParaRPr lang="en-US" sz="1400" dirty="0"/>
          </a:p>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7</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miter lim="800000"/>
            <a:headEnd/>
            <a:tailEnd/>
          </a:ln>
        </p:spPr>
        <p:txBody>
          <a:bodyPr/>
          <a:lstStyle/>
          <a:p>
            <a:fld id="{5547AC6F-66BC-4071-BD00-92809ADE5ED7}" type="slidenum">
              <a:rPr lang="en-US" smtClean="0"/>
              <a:pPr/>
              <a:t>8</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normAutofit/>
          </a:bodyPr>
          <a:lstStyle/>
          <a:p>
            <a:pPr eaLnBrk="1" hangingPunct="1"/>
            <a:r>
              <a:rPr lang="en-US" sz="1400" dirty="0" smtClean="0"/>
              <a:t>Multi method assessment approach</a:t>
            </a:r>
          </a:p>
          <a:p>
            <a:pPr eaLnBrk="1" hangingPunct="1"/>
            <a:endParaRPr lang="en-US" sz="1400" dirty="0"/>
          </a:p>
          <a:p>
            <a:pPr eaLnBrk="1" hangingPunct="1"/>
            <a:r>
              <a:rPr lang="en-US" sz="1400" dirty="0" smtClean="0"/>
              <a:t>Obtain information from several sources</a:t>
            </a:r>
          </a:p>
          <a:p>
            <a:pPr eaLnBrk="1" hangingPunct="1"/>
            <a:endParaRPr lang="en-US" sz="1400" dirty="0"/>
          </a:p>
          <a:p>
            <a:pPr eaLnBrk="1" hangingPunct="1"/>
            <a:r>
              <a:rPr lang="en-US" sz="1400" dirty="0" smtClean="0"/>
              <a:t>The assessment process is a multi stage process:</a:t>
            </a:r>
          </a:p>
          <a:p>
            <a:pPr eaLnBrk="1" hangingPunct="1">
              <a:buFont typeface="Arial" pitchFamily="34" charset="0"/>
              <a:buChar char="•"/>
            </a:pPr>
            <a:r>
              <a:rPr lang="en-US" sz="1400" dirty="0"/>
              <a:t> </a:t>
            </a:r>
            <a:r>
              <a:rPr lang="en-US" sz="1400" dirty="0" smtClean="0"/>
              <a:t>planning</a:t>
            </a:r>
          </a:p>
          <a:p>
            <a:pPr eaLnBrk="1" hangingPunct="1">
              <a:buFont typeface="Arial" pitchFamily="34" charset="0"/>
              <a:buChar char="•"/>
            </a:pPr>
            <a:r>
              <a:rPr lang="en-US" sz="1400" dirty="0"/>
              <a:t> </a:t>
            </a:r>
            <a:r>
              <a:rPr lang="en-US" sz="1400" dirty="0" smtClean="0"/>
              <a:t>collecting data</a:t>
            </a:r>
          </a:p>
          <a:p>
            <a:pPr eaLnBrk="1" hangingPunct="1">
              <a:buFont typeface="Arial" pitchFamily="34" charset="0"/>
              <a:buChar char="•"/>
            </a:pPr>
            <a:r>
              <a:rPr lang="en-US" sz="1400" dirty="0"/>
              <a:t> </a:t>
            </a:r>
            <a:r>
              <a:rPr lang="en-US" sz="1400" dirty="0" smtClean="0"/>
              <a:t>evaluating results</a:t>
            </a:r>
          </a:p>
          <a:p>
            <a:pPr eaLnBrk="1" hangingPunct="1">
              <a:buFont typeface="Arial" pitchFamily="34" charset="0"/>
              <a:buChar char="•"/>
            </a:pPr>
            <a:r>
              <a:rPr lang="en-US" sz="1400" dirty="0"/>
              <a:t> </a:t>
            </a:r>
            <a:r>
              <a:rPr lang="en-US" sz="1400" dirty="0" smtClean="0"/>
              <a:t>formulating hypotheses</a:t>
            </a:r>
          </a:p>
          <a:p>
            <a:pPr eaLnBrk="1" hangingPunct="1">
              <a:buFont typeface="Arial" pitchFamily="34" charset="0"/>
              <a:buChar char="•"/>
            </a:pPr>
            <a:r>
              <a:rPr lang="en-US" sz="1400" dirty="0"/>
              <a:t> </a:t>
            </a:r>
            <a:r>
              <a:rPr lang="en-US" sz="1400" dirty="0" smtClean="0"/>
              <a:t>developing recommendations</a:t>
            </a:r>
          </a:p>
          <a:p>
            <a:pPr eaLnBrk="1" hangingPunct="1">
              <a:buFont typeface="Arial" pitchFamily="34" charset="0"/>
              <a:buChar char="•"/>
            </a:pPr>
            <a:r>
              <a:rPr lang="en-US" sz="1400" dirty="0"/>
              <a:t> </a:t>
            </a:r>
            <a:r>
              <a:rPr lang="en-US" sz="1400" dirty="0" smtClean="0"/>
              <a:t>conducting reevaluations</a:t>
            </a:r>
          </a:p>
          <a:p>
            <a:pPr eaLnBrk="1" hangingPunct="1">
              <a:buFont typeface="Arial" pitchFamily="34" charset="0"/>
              <a:buChar char="•"/>
            </a:pPr>
            <a:r>
              <a:rPr lang="en-US" sz="1400" dirty="0"/>
              <a:t> </a:t>
            </a:r>
            <a:r>
              <a:rPr lang="en-US" sz="1400" dirty="0" smtClean="0"/>
              <a:t>following up on child’s progress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E4D12492-DDF2-497B-BF8E-71906775AA45}" type="slidenum">
              <a:rPr lang="en-US" smtClean="0"/>
              <a:pPr/>
              <a:t>9</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r>
              <a:rPr lang="en-US" sz="1400" dirty="0" smtClean="0"/>
              <a:t>Clinical history:</a:t>
            </a:r>
          </a:p>
          <a:p>
            <a:endParaRPr lang="en-US" sz="1400" dirty="0"/>
          </a:p>
          <a:p>
            <a:r>
              <a:rPr lang="en-US" sz="1400" dirty="0" smtClean="0"/>
              <a:t>Birth </a:t>
            </a:r>
            <a:endParaRPr lang="en-US" sz="1400" dirty="0"/>
          </a:p>
          <a:p>
            <a:r>
              <a:rPr lang="en-US" sz="1400" dirty="0"/>
              <a:t>Development</a:t>
            </a:r>
          </a:p>
          <a:p>
            <a:r>
              <a:rPr lang="en-US" sz="1400" dirty="0"/>
              <a:t>Past medical </a:t>
            </a:r>
          </a:p>
          <a:p>
            <a:r>
              <a:rPr lang="en-US" sz="1400" dirty="0"/>
              <a:t>School </a:t>
            </a:r>
          </a:p>
          <a:p>
            <a:r>
              <a:rPr lang="en-US" sz="1400" dirty="0"/>
              <a:t>Family </a:t>
            </a:r>
          </a:p>
          <a:p>
            <a:r>
              <a:rPr lang="en-US" sz="1400" dirty="0"/>
              <a:t>Social </a:t>
            </a:r>
          </a:p>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1026"/>
          <p:cNvSpPr>
            <a:spLocks noGrp="1" noChangeArrowheads="1"/>
          </p:cNvSpPr>
          <p:nvPr>
            <p:ph type="ctrTitle"/>
          </p:nvPr>
        </p:nvSpPr>
        <p:spPr>
          <a:xfrm>
            <a:off x="685800" y="2438400"/>
            <a:ext cx="7772400" cy="1143000"/>
          </a:xfrm>
        </p:spPr>
        <p:txBody>
          <a:bodyPr anchor="ctr"/>
          <a:lstStyle>
            <a:lvl1pPr>
              <a:defRPr/>
            </a:lvl1pPr>
          </a:lstStyle>
          <a:p>
            <a:r>
              <a:rPr lang="en-AU"/>
              <a:t>Click to edit Master title style</a:t>
            </a:r>
          </a:p>
        </p:txBody>
      </p:sp>
      <p:sp>
        <p:nvSpPr>
          <p:cNvPr id="4099" name="Rectangle 1027"/>
          <p:cNvSpPr>
            <a:spLocks noGrp="1" noChangeArrowheads="1"/>
          </p:cNvSpPr>
          <p:nvPr>
            <p:ph type="subTitle" idx="1"/>
          </p:nvPr>
        </p:nvSpPr>
        <p:spPr>
          <a:xfrm>
            <a:off x="1371600" y="4038600"/>
            <a:ext cx="6400800" cy="1752600"/>
          </a:xfrm>
        </p:spPr>
        <p:txBody>
          <a:bodyPr/>
          <a:lstStyle>
            <a:lvl1pPr marL="0" indent="0" algn="ctr">
              <a:buFontTx/>
              <a:buNone/>
              <a:defRPr/>
            </a:lvl1pPr>
          </a:lstStyle>
          <a:p>
            <a:r>
              <a:rPr lang="en-AU"/>
              <a:t>Click to edit Master subtitle style</a:t>
            </a:r>
          </a:p>
        </p:txBody>
      </p:sp>
      <p:pic>
        <p:nvPicPr>
          <p:cNvPr id="4117" name="Picture 1045"/>
          <p:cNvPicPr>
            <a:picLocks noChangeAspect="1" noChangeArrowheads="1"/>
          </p:cNvPicPr>
          <p:nvPr userDrawn="1"/>
        </p:nvPicPr>
        <p:blipFill>
          <a:blip r:embed="rId2" cstate="print"/>
          <a:srcRect/>
          <a:stretch>
            <a:fillRect/>
          </a:stretch>
        </p:blipFill>
        <p:spPr bwMode="auto">
          <a:xfrm>
            <a:off x="457200" y="457200"/>
            <a:ext cx="1547813" cy="520700"/>
          </a:xfrm>
          <a:prstGeom prst="rect">
            <a:avLst/>
          </a:prstGeom>
          <a:noFill/>
        </p:spPr>
      </p:pic>
      <p:pic>
        <p:nvPicPr>
          <p:cNvPr id="4118" name="Picture 1046"/>
          <p:cNvPicPr>
            <a:picLocks noChangeAspect="1" noChangeArrowheads="1"/>
          </p:cNvPicPr>
          <p:nvPr userDrawn="1"/>
        </p:nvPicPr>
        <p:blipFill>
          <a:blip r:embed="rId3" cstate="print"/>
          <a:srcRect/>
          <a:stretch>
            <a:fillRect/>
          </a:stretch>
        </p:blipFill>
        <p:spPr bwMode="auto">
          <a:xfrm>
            <a:off x="8164513" y="0"/>
            <a:ext cx="979487" cy="979488"/>
          </a:xfrm>
          <a:prstGeom prst="rect">
            <a:avLst/>
          </a:prstGeom>
          <a:noFill/>
        </p:spPr>
      </p:pic>
      <p:pic>
        <p:nvPicPr>
          <p:cNvPr id="4119" name="Picture 1047"/>
          <p:cNvPicPr>
            <a:picLocks noChangeAspect="1" noChangeArrowheads="1"/>
          </p:cNvPicPr>
          <p:nvPr userDrawn="1"/>
        </p:nvPicPr>
        <p:blipFill>
          <a:blip r:embed="rId4" cstate="print"/>
          <a:srcRect/>
          <a:stretch>
            <a:fillRect/>
          </a:stretch>
        </p:blipFill>
        <p:spPr bwMode="auto">
          <a:xfrm>
            <a:off x="2438400" y="6370638"/>
            <a:ext cx="4340225" cy="2587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118"/>
                                        </p:tgtEl>
                                        <p:attrNameLst>
                                          <p:attrName>style.visibility</p:attrName>
                                        </p:attrNameLst>
                                      </p:cBhvr>
                                      <p:to>
                                        <p:strVal val="visible"/>
                                      </p:to>
                                    </p:set>
                                    <p:anim calcmode="lin" valueType="num">
                                      <p:cBhvr>
                                        <p:cTn id="7" dur="500" fill="hold"/>
                                        <p:tgtEl>
                                          <p:spTgt spid="4118"/>
                                        </p:tgtEl>
                                        <p:attrNameLst>
                                          <p:attrName>ppt_w</p:attrName>
                                        </p:attrNameLst>
                                      </p:cBhvr>
                                      <p:tavLst>
                                        <p:tav tm="0">
                                          <p:val>
                                            <p:fltVal val="0"/>
                                          </p:val>
                                        </p:tav>
                                        <p:tav tm="100000">
                                          <p:val>
                                            <p:strVal val="#ppt_w"/>
                                          </p:val>
                                        </p:tav>
                                      </p:tavLst>
                                    </p:anim>
                                    <p:anim calcmode="lin" valueType="num">
                                      <p:cBhvr>
                                        <p:cTn id="8" dur="500" fill="hold"/>
                                        <p:tgtEl>
                                          <p:spTgt spid="41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762000"/>
            <a:ext cx="1943100" cy="586740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85800" y="762000"/>
            <a:ext cx="56769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2209800"/>
            <a:ext cx="38100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2209800"/>
            <a:ext cx="38100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762000"/>
            <a:ext cx="77724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AU" smtClean="0"/>
              <a:t>Click to edit Master title style</a:t>
            </a:r>
          </a:p>
        </p:txBody>
      </p:sp>
      <p:sp>
        <p:nvSpPr>
          <p:cNvPr id="1027" name="Rectangle 3"/>
          <p:cNvSpPr>
            <a:spLocks noGrp="1" noChangeArrowheads="1"/>
          </p:cNvSpPr>
          <p:nvPr>
            <p:ph type="body" idx="1"/>
          </p:nvPr>
        </p:nvSpPr>
        <p:spPr bwMode="auto">
          <a:xfrm>
            <a:off x="685800" y="2209800"/>
            <a:ext cx="7772400" cy="441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pic>
        <p:nvPicPr>
          <p:cNvPr id="1044" name="Picture 20"/>
          <p:cNvPicPr>
            <a:picLocks noChangeAspect="1" noChangeArrowheads="1"/>
          </p:cNvPicPr>
          <p:nvPr userDrawn="1"/>
        </p:nvPicPr>
        <p:blipFill>
          <a:blip r:embed="rId13" cstate="print"/>
          <a:srcRect/>
          <a:stretch>
            <a:fillRect/>
          </a:stretch>
        </p:blipFill>
        <p:spPr bwMode="auto">
          <a:xfrm>
            <a:off x="8164513" y="0"/>
            <a:ext cx="979487" cy="979488"/>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000" b="1">
          <a:solidFill>
            <a:srgbClr val="FFFFFF"/>
          </a:solidFill>
          <a:latin typeface="+mj-lt"/>
          <a:ea typeface="+mj-ea"/>
          <a:cs typeface="+mj-cs"/>
        </a:defRPr>
      </a:lvl1pPr>
      <a:lvl2pPr algn="ctr" rtl="0" fontAlgn="base">
        <a:spcBef>
          <a:spcPct val="0"/>
        </a:spcBef>
        <a:spcAft>
          <a:spcPct val="0"/>
        </a:spcAft>
        <a:defRPr sz="4000" b="1">
          <a:solidFill>
            <a:srgbClr val="FFFFFF"/>
          </a:solidFill>
          <a:latin typeface="Arial" pitchFamily="34" charset="0"/>
        </a:defRPr>
      </a:lvl2pPr>
      <a:lvl3pPr algn="ctr" rtl="0" fontAlgn="base">
        <a:spcBef>
          <a:spcPct val="0"/>
        </a:spcBef>
        <a:spcAft>
          <a:spcPct val="0"/>
        </a:spcAft>
        <a:defRPr sz="4000" b="1">
          <a:solidFill>
            <a:srgbClr val="FFFFFF"/>
          </a:solidFill>
          <a:latin typeface="Arial" pitchFamily="34" charset="0"/>
        </a:defRPr>
      </a:lvl3pPr>
      <a:lvl4pPr algn="ctr" rtl="0" fontAlgn="base">
        <a:spcBef>
          <a:spcPct val="0"/>
        </a:spcBef>
        <a:spcAft>
          <a:spcPct val="0"/>
        </a:spcAft>
        <a:defRPr sz="4000" b="1">
          <a:solidFill>
            <a:srgbClr val="FFFFFF"/>
          </a:solidFill>
          <a:latin typeface="Arial" pitchFamily="34" charset="0"/>
        </a:defRPr>
      </a:lvl4pPr>
      <a:lvl5pPr algn="ctr" rtl="0" fontAlgn="base">
        <a:spcBef>
          <a:spcPct val="0"/>
        </a:spcBef>
        <a:spcAft>
          <a:spcPct val="0"/>
        </a:spcAft>
        <a:defRPr sz="4000" b="1">
          <a:solidFill>
            <a:srgbClr val="FFFFFF"/>
          </a:solidFill>
          <a:latin typeface="Arial" pitchFamily="34" charset="0"/>
        </a:defRPr>
      </a:lvl5pPr>
      <a:lvl6pPr marL="457200" algn="ctr" rtl="0" fontAlgn="base">
        <a:spcBef>
          <a:spcPct val="0"/>
        </a:spcBef>
        <a:spcAft>
          <a:spcPct val="0"/>
        </a:spcAft>
        <a:defRPr sz="4000" b="1">
          <a:solidFill>
            <a:srgbClr val="FFFFFF"/>
          </a:solidFill>
          <a:latin typeface="Arial" pitchFamily="34" charset="0"/>
        </a:defRPr>
      </a:lvl6pPr>
      <a:lvl7pPr marL="914400" algn="ctr" rtl="0" fontAlgn="base">
        <a:spcBef>
          <a:spcPct val="0"/>
        </a:spcBef>
        <a:spcAft>
          <a:spcPct val="0"/>
        </a:spcAft>
        <a:defRPr sz="4000" b="1">
          <a:solidFill>
            <a:srgbClr val="FFFFFF"/>
          </a:solidFill>
          <a:latin typeface="Arial" pitchFamily="34" charset="0"/>
        </a:defRPr>
      </a:lvl7pPr>
      <a:lvl8pPr marL="1371600" algn="ctr" rtl="0" fontAlgn="base">
        <a:spcBef>
          <a:spcPct val="0"/>
        </a:spcBef>
        <a:spcAft>
          <a:spcPct val="0"/>
        </a:spcAft>
        <a:defRPr sz="4000" b="1">
          <a:solidFill>
            <a:srgbClr val="FFFFFF"/>
          </a:solidFill>
          <a:latin typeface="Arial" pitchFamily="34" charset="0"/>
        </a:defRPr>
      </a:lvl8pPr>
      <a:lvl9pPr marL="1828800" algn="ctr" rtl="0" fontAlgn="base">
        <a:spcBef>
          <a:spcPct val="0"/>
        </a:spcBef>
        <a:spcAft>
          <a:spcPct val="0"/>
        </a:spcAft>
        <a:defRPr sz="4000" b="1">
          <a:solidFill>
            <a:srgbClr val="FFFFFF"/>
          </a:solidFill>
          <a:latin typeface="Arial" pitchFamily="34" charset="0"/>
        </a:defRPr>
      </a:lvl9pPr>
    </p:titleStyle>
    <p:bodyStyle>
      <a:lvl1pPr marL="342900" indent="-342900" algn="l" rtl="0" fontAlgn="base">
        <a:spcBef>
          <a:spcPct val="20000"/>
        </a:spcBef>
        <a:spcAft>
          <a:spcPct val="0"/>
        </a:spcAft>
        <a:buChar char="•"/>
        <a:defRPr sz="3200">
          <a:solidFill>
            <a:srgbClr val="FFFFFF"/>
          </a:solidFill>
          <a:latin typeface="+mn-lt"/>
          <a:ea typeface="+mn-ea"/>
          <a:cs typeface="+mn-cs"/>
        </a:defRPr>
      </a:lvl1pPr>
      <a:lvl2pPr marL="742950" indent="-285750" algn="l" rtl="0" fontAlgn="base">
        <a:spcBef>
          <a:spcPct val="20000"/>
        </a:spcBef>
        <a:spcAft>
          <a:spcPct val="0"/>
        </a:spcAft>
        <a:buChar char="–"/>
        <a:defRPr sz="2800">
          <a:solidFill>
            <a:srgbClr val="FFFFFF"/>
          </a:solidFill>
          <a:latin typeface="+mn-lt"/>
        </a:defRPr>
      </a:lvl2pPr>
      <a:lvl3pPr marL="1143000" indent="-228600" algn="l" rtl="0" fontAlgn="base">
        <a:spcBef>
          <a:spcPct val="20000"/>
        </a:spcBef>
        <a:spcAft>
          <a:spcPct val="0"/>
        </a:spcAft>
        <a:buChar char="•"/>
        <a:defRPr sz="2400">
          <a:solidFill>
            <a:srgbClr val="FFFFFF"/>
          </a:solidFill>
          <a:latin typeface="+mn-lt"/>
        </a:defRPr>
      </a:lvl3pPr>
      <a:lvl4pPr marL="1600200" indent="-228600" algn="l" rtl="0" fontAlgn="base">
        <a:spcBef>
          <a:spcPct val="20000"/>
        </a:spcBef>
        <a:spcAft>
          <a:spcPct val="0"/>
        </a:spcAft>
        <a:buChar char="–"/>
        <a:defRPr sz="2000">
          <a:solidFill>
            <a:srgbClr val="FFFFFF"/>
          </a:solidFill>
          <a:latin typeface="+mn-lt"/>
        </a:defRPr>
      </a:lvl4pPr>
      <a:lvl5pPr marL="2057400" indent="-228600" algn="l" rtl="0" fontAlgn="base">
        <a:spcBef>
          <a:spcPct val="20000"/>
        </a:spcBef>
        <a:spcAft>
          <a:spcPct val="0"/>
        </a:spcAft>
        <a:buFont typeface="Times" pitchFamily="18" charset="0"/>
        <a:buChar char="•"/>
        <a:defRPr sz="2000">
          <a:solidFill>
            <a:srgbClr val="FFFFFF"/>
          </a:solidFill>
          <a:latin typeface="+mn-lt"/>
        </a:defRPr>
      </a:lvl5pPr>
      <a:lvl6pPr marL="2514600" indent="-228600" algn="l" rtl="0" fontAlgn="base">
        <a:spcBef>
          <a:spcPct val="20000"/>
        </a:spcBef>
        <a:spcAft>
          <a:spcPct val="0"/>
        </a:spcAft>
        <a:buFont typeface="Times" pitchFamily="18" charset="0"/>
        <a:buChar char="•"/>
        <a:defRPr sz="2000">
          <a:solidFill>
            <a:srgbClr val="FFFFFF"/>
          </a:solidFill>
          <a:latin typeface="+mn-lt"/>
        </a:defRPr>
      </a:lvl6pPr>
      <a:lvl7pPr marL="2971800" indent="-228600" algn="l" rtl="0" fontAlgn="base">
        <a:spcBef>
          <a:spcPct val="20000"/>
        </a:spcBef>
        <a:spcAft>
          <a:spcPct val="0"/>
        </a:spcAft>
        <a:buFont typeface="Times" pitchFamily="18" charset="0"/>
        <a:buChar char="•"/>
        <a:defRPr sz="2000">
          <a:solidFill>
            <a:srgbClr val="FFFFFF"/>
          </a:solidFill>
          <a:latin typeface="+mn-lt"/>
        </a:defRPr>
      </a:lvl7pPr>
      <a:lvl8pPr marL="3429000" indent="-228600" algn="l" rtl="0" fontAlgn="base">
        <a:spcBef>
          <a:spcPct val="20000"/>
        </a:spcBef>
        <a:spcAft>
          <a:spcPct val="0"/>
        </a:spcAft>
        <a:buFont typeface="Times" pitchFamily="18" charset="0"/>
        <a:buChar char="•"/>
        <a:defRPr sz="2000">
          <a:solidFill>
            <a:srgbClr val="FFFFFF"/>
          </a:solidFill>
          <a:latin typeface="+mn-lt"/>
        </a:defRPr>
      </a:lvl8pPr>
      <a:lvl9pPr marL="3886200" indent="-228600" algn="l" rtl="0" fontAlgn="base">
        <a:spcBef>
          <a:spcPct val="20000"/>
        </a:spcBef>
        <a:spcAft>
          <a:spcPct val="0"/>
        </a:spcAft>
        <a:buFont typeface="Times" pitchFamily="18" charset="0"/>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mailto:lammi@acer.edu.au" TargetMode="External"/><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4067944" y="2636912"/>
            <a:ext cx="4968552" cy="1752600"/>
          </a:xfrm>
        </p:spPr>
        <p:txBody>
          <a:bodyPr/>
          <a:lstStyle/>
          <a:p>
            <a:pPr algn="l"/>
            <a:r>
              <a:rPr lang="en-AU" sz="2000" b="1" dirty="0" smtClean="0"/>
              <a:t>Gale H. </a:t>
            </a:r>
            <a:r>
              <a:rPr lang="en-AU" sz="2000" b="1" dirty="0" err="1" smtClean="0"/>
              <a:t>Roid</a:t>
            </a:r>
            <a:endParaRPr lang="en-AU" sz="2000" b="1" dirty="0" smtClean="0"/>
          </a:p>
          <a:p>
            <a:pPr algn="l"/>
            <a:r>
              <a:rPr lang="en-AU" sz="2000" b="1" dirty="0" smtClean="0"/>
              <a:t>Lucy J. Miller</a:t>
            </a:r>
          </a:p>
          <a:p>
            <a:pPr algn="l"/>
            <a:endParaRPr lang="en-AU" sz="2000" dirty="0" smtClean="0"/>
          </a:p>
          <a:p>
            <a:pPr algn="l"/>
            <a:endParaRPr lang="en-AU" sz="2000" dirty="0" smtClean="0"/>
          </a:p>
          <a:p>
            <a:pPr algn="l"/>
            <a:r>
              <a:rPr lang="en-AU" sz="2000" dirty="0" smtClean="0"/>
              <a:t>Presented by,</a:t>
            </a:r>
          </a:p>
          <a:p>
            <a:pPr algn="l"/>
            <a:r>
              <a:rPr lang="en-AU" sz="2000" dirty="0" smtClean="0"/>
              <a:t>Eirini Lammi – Registered Psychologist</a:t>
            </a:r>
            <a:endParaRPr lang="en-AU" sz="2000" dirty="0"/>
          </a:p>
        </p:txBody>
      </p:sp>
      <p:sp>
        <p:nvSpPr>
          <p:cNvPr id="4" name="Title 3"/>
          <p:cNvSpPr>
            <a:spLocks noGrp="1"/>
          </p:cNvSpPr>
          <p:nvPr>
            <p:ph type="ctrTitle"/>
          </p:nvPr>
        </p:nvSpPr>
        <p:spPr>
          <a:xfrm>
            <a:off x="928662" y="785794"/>
            <a:ext cx="7772400" cy="1143000"/>
          </a:xfrm>
        </p:spPr>
        <p:txBody>
          <a:bodyPr/>
          <a:lstStyle/>
          <a:p>
            <a:r>
              <a:rPr lang="en-AU" dirty="0" err="1" smtClean="0"/>
              <a:t>Leiter</a:t>
            </a:r>
            <a:r>
              <a:rPr lang="en-AU" dirty="0" smtClean="0"/>
              <a:t> International Performance Scale – Revised</a:t>
            </a:r>
            <a:endParaRPr lang="en-AU" dirty="0"/>
          </a:p>
        </p:txBody>
      </p:sp>
      <p:pic>
        <p:nvPicPr>
          <p:cNvPr id="5" name="Picture 3"/>
          <p:cNvPicPr>
            <a:picLocks noChangeAspect="1" noChangeArrowheads="1"/>
          </p:cNvPicPr>
          <p:nvPr/>
        </p:nvPicPr>
        <p:blipFill>
          <a:blip r:embed="rId3" cstate="print"/>
          <a:srcRect l="4020" t="1553" r="1519" b="2158"/>
          <a:stretch>
            <a:fillRect/>
          </a:stretch>
        </p:blipFill>
        <p:spPr bwMode="auto">
          <a:xfrm>
            <a:off x="1358353" y="2636912"/>
            <a:ext cx="2565575" cy="33843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eaLnBrk="1" hangingPunct="1"/>
            <a:r>
              <a:rPr lang="en-US" dirty="0" smtClean="0"/>
              <a:t>Choosing appropriate battery of tests</a:t>
            </a:r>
          </a:p>
        </p:txBody>
      </p:sp>
      <p:sp>
        <p:nvSpPr>
          <p:cNvPr id="13315" name="Rectangle 3"/>
          <p:cNvSpPr>
            <a:spLocks noGrp="1" noChangeArrowheads="1"/>
          </p:cNvSpPr>
          <p:nvPr>
            <p:ph type="body" idx="1"/>
          </p:nvPr>
        </p:nvSpPr>
        <p:spPr/>
        <p:txBody>
          <a:bodyPr/>
          <a:lstStyle/>
          <a:p>
            <a:pPr eaLnBrk="1" hangingPunct="1"/>
            <a:r>
              <a:rPr lang="en-US" sz="2400" dirty="0" smtClean="0"/>
              <a:t>What is the purpose of the testing?</a:t>
            </a:r>
          </a:p>
          <a:p>
            <a:pPr eaLnBrk="1" hangingPunct="1"/>
            <a:r>
              <a:rPr lang="en-US" sz="2400" dirty="0" smtClean="0"/>
              <a:t>When was it published?</a:t>
            </a:r>
          </a:p>
          <a:p>
            <a:pPr eaLnBrk="1" hangingPunct="1"/>
            <a:r>
              <a:rPr lang="en-US" sz="2400" dirty="0" smtClean="0"/>
              <a:t>What was the standardization group?</a:t>
            </a:r>
          </a:p>
          <a:p>
            <a:pPr eaLnBrk="1" hangingPunct="1"/>
            <a:r>
              <a:rPr lang="en-US" sz="2400" dirty="0" smtClean="0"/>
              <a:t>How reliable is the assessment measure?</a:t>
            </a:r>
          </a:p>
          <a:p>
            <a:pPr eaLnBrk="1" hangingPunct="1"/>
            <a:r>
              <a:rPr lang="en-US" sz="2400" dirty="0" smtClean="0"/>
              <a:t>Are data presented about the performance of diverse groups on the test?</a:t>
            </a:r>
          </a:p>
          <a:p>
            <a:pPr eaLnBrk="1" hangingPunct="1"/>
            <a:r>
              <a:rPr lang="en-US" sz="2400" dirty="0" smtClean="0"/>
              <a:t>What validity measures are provided?</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eaLnBrk="1" hangingPunct="1"/>
            <a:r>
              <a:rPr lang="en-US" dirty="0" smtClean="0"/>
              <a:t>Introduction of the </a:t>
            </a:r>
            <a:r>
              <a:rPr lang="en-US" dirty="0" err="1" smtClean="0"/>
              <a:t>Leiter</a:t>
            </a:r>
            <a:r>
              <a:rPr lang="en-US" dirty="0" smtClean="0"/>
              <a:t>-R</a:t>
            </a:r>
          </a:p>
        </p:txBody>
      </p:sp>
      <p:sp>
        <p:nvSpPr>
          <p:cNvPr id="13315" name="Rectangle 3"/>
          <p:cNvSpPr>
            <a:spLocks noGrp="1" noChangeArrowheads="1"/>
          </p:cNvSpPr>
          <p:nvPr>
            <p:ph type="body" idx="1"/>
          </p:nvPr>
        </p:nvSpPr>
        <p:spPr/>
        <p:txBody>
          <a:bodyPr/>
          <a:lstStyle/>
          <a:p>
            <a:pPr eaLnBrk="1" hangingPunct="1"/>
            <a:r>
              <a:rPr lang="en-US" sz="2800" dirty="0" smtClean="0"/>
              <a:t>Mainly used for individuals with poor verbal communication skills, hearing impairment, traumatic brain injury, English as a second language.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eaLnBrk="1" hangingPunct="1"/>
            <a:r>
              <a:rPr lang="en-US" dirty="0" smtClean="0"/>
              <a:t>Standardization and Psychometric Properties</a:t>
            </a:r>
          </a:p>
        </p:txBody>
      </p:sp>
      <p:sp>
        <p:nvSpPr>
          <p:cNvPr id="13315" name="Rectangle 3"/>
          <p:cNvSpPr>
            <a:spLocks noGrp="1" noChangeArrowheads="1"/>
          </p:cNvSpPr>
          <p:nvPr>
            <p:ph type="body" idx="1"/>
          </p:nvPr>
        </p:nvSpPr>
        <p:spPr/>
        <p:txBody>
          <a:bodyPr/>
          <a:lstStyle/>
          <a:p>
            <a:r>
              <a:rPr lang="en-US" sz="2400" dirty="0" smtClean="0"/>
              <a:t>Normative sample stratified on basis of gender, race, socioeconomic status, etc.</a:t>
            </a:r>
          </a:p>
          <a:p>
            <a:pPr eaLnBrk="1" hangingPunct="1"/>
            <a:r>
              <a:rPr lang="en-US" sz="2400" dirty="0" smtClean="0"/>
              <a:t>VR battery </a:t>
            </a:r>
            <a:r>
              <a:rPr lang="en-US" sz="2400" dirty="0" err="1" smtClean="0"/>
              <a:t>normed</a:t>
            </a:r>
            <a:r>
              <a:rPr lang="en-US" sz="2400" dirty="0" smtClean="0"/>
              <a:t> on 1710 children, </a:t>
            </a:r>
            <a:r>
              <a:rPr lang="en-US" sz="2400" dirty="0" err="1" smtClean="0"/>
              <a:t>adoelscents</a:t>
            </a:r>
            <a:r>
              <a:rPr lang="en-US" sz="2400" dirty="0" smtClean="0"/>
              <a:t>, adults</a:t>
            </a:r>
          </a:p>
          <a:p>
            <a:pPr eaLnBrk="1" hangingPunct="1"/>
            <a:r>
              <a:rPr lang="en-US" sz="2400" dirty="0" smtClean="0"/>
              <a:t>AM battery </a:t>
            </a:r>
            <a:r>
              <a:rPr lang="en-US" sz="2400" dirty="0" err="1" smtClean="0"/>
              <a:t>normed</a:t>
            </a:r>
            <a:r>
              <a:rPr lang="en-US" sz="2400" dirty="0" smtClean="0"/>
              <a:t> on 763 children, adolescents, adults – due to its smaller size, it has proportionately larger deviations from the US population</a:t>
            </a:r>
          </a:p>
          <a:p>
            <a:pPr eaLnBrk="1" hangingPunct="1"/>
            <a:endParaRPr lang="en-US" sz="24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42910" y="214290"/>
            <a:ext cx="7772400" cy="857256"/>
          </a:xfrm>
        </p:spPr>
        <p:txBody>
          <a:bodyPr/>
          <a:lstStyle/>
          <a:p>
            <a:pPr algn="ctr" eaLnBrk="1" hangingPunct="1"/>
            <a:r>
              <a:rPr lang="en-US" dirty="0" smtClean="0"/>
              <a:t>Technical Properties</a:t>
            </a:r>
          </a:p>
        </p:txBody>
      </p:sp>
      <p:pic>
        <p:nvPicPr>
          <p:cNvPr id="6146" name="Picture 2"/>
          <p:cNvPicPr>
            <a:picLocks noChangeAspect="1" noChangeArrowheads="1"/>
          </p:cNvPicPr>
          <p:nvPr/>
        </p:nvPicPr>
        <p:blipFill>
          <a:blip r:embed="rId3" cstate="print"/>
          <a:srcRect l="19563" t="18781" r="6376" b="31796"/>
          <a:stretch>
            <a:fillRect/>
          </a:stretch>
        </p:blipFill>
        <p:spPr bwMode="auto">
          <a:xfrm>
            <a:off x="1214414" y="1000108"/>
            <a:ext cx="6858048" cy="58578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42910" y="357166"/>
            <a:ext cx="7772400" cy="1143000"/>
          </a:xfrm>
        </p:spPr>
        <p:txBody>
          <a:bodyPr/>
          <a:lstStyle/>
          <a:p>
            <a:pPr algn="ctr" eaLnBrk="1" hangingPunct="1"/>
            <a:r>
              <a:rPr lang="en-US" dirty="0" smtClean="0"/>
              <a:t>Validity Studies</a:t>
            </a:r>
          </a:p>
        </p:txBody>
      </p:sp>
      <p:sp>
        <p:nvSpPr>
          <p:cNvPr id="13315" name="Rectangle 3"/>
          <p:cNvSpPr>
            <a:spLocks noGrp="1" noChangeArrowheads="1"/>
          </p:cNvSpPr>
          <p:nvPr>
            <p:ph type="body" idx="1"/>
          </p:nvPr>
        </p:nvSpPr>
        <p:spPr>
          <a:xfrm>
            <a:off x="642910" y="1714488"/>
            <a:ext cx="7772400" cy="4572032"/>
          </a:xfrm>
        </p:spPr>
        <p:txBody>
          <a:bodyPr/>
          <a:lstStyle/>
          <a:p>
            <a:pPr eaLnBrk="1" hangingPunct="1"/>
            <a:r>
              <a:rPr lang="en-US" sz="2400" dirty="0" smtClean="0"/>
              <a:t>Almost all of the subtests are Fair or Poor measures of </a:t>
            </a:r>
            <a:r>
              <a:rPr lang="en-US" sz="2400" i="1" dirty="0" smtClean="0"/>
              <a:t>g</a:t>
            </a:r>
            <a:r>
              <a:rPr lang="en-US" sz="2400" dirty="0" smtClean="0"/>
              <a:t>.</a:t>
            </a:r>
          </a:p>
          <a:p>
            <a:pPr eaLnBrk="1" hangingPunct="1"/>
            <a:r>
              <a:rPr lang="en-US" sz="2400" dirty="0" smtClean="0"/>
              <a:t>Moderate to strong correlations between </a:t>
            </a:r>
            <a:r>
              <a:rPr lang="en-US" sz="2400" dirty="0" err="1" smtClean="0"/>
              <a:t>Leiter</a:t>
            </a:r>
            <a:r>
              <a:rPr lang="en-US" sz="2400" dirty="0" smtClean="0"/>
              <a:t>-R Brief IQ and FSIQ (but no means and SDs were reported).</a:t>
            </a:r>
          </a:p>
          <a:p>
            <a:pPr eaLnBrk="1" hangingPunct="1"/>
            <a:r>
              <a:rPr lang="en-US" sz="2400" dirty="0" smtClean="0"/>
              <a:t>Mean FSIQs for various 6-20 year old samples are lower than anticipated.</a:t>
            </a:r>
          </a:p>
          <a:p>
            <a:pPr eaLnBrk="1" hangingPunct="1"/>
            <a:r>
              <a:rPr lang="en-AU" sz="2400" dirty="0" smtClean="0"/>
              <a:t>McGrew and Flanagan (1998) classified 8 of the 20 subtests as containing high levels of cultural content</a:t>
            </a:r>
            <a:endParaRPr lang="en-US" sz="2400" dirty="0" smtClean="0"/>
          </a:p>
          <a:p>
            <a:pPr eaLnBrk="1" hangingPunct="1">
              <a:buNone/>
            </a:pPr>
            <a:endParaRPr lang="en-US" sz="24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71472" y="214290"/>
            <a:ext cx="7772400" cy="1000132"/>
          </a:xfrm>
        </p:spPr>
        <p:txBody>
          <a:bodyPr/>
          <a:lstStyle/>
          <a:p>
            <a:pPr algn="ctr" eaLnBrk="1" hangingPunct="1"/>
            <a:r>
              <a:rPr lang="en-US" dirty="0" err="1" smtClean="0"/>
              <a:t>Organisation</a:t>
            </a:r>
            <a:r>
              <a:rPr lang="en-US" dirty="0" smtClean="0"/>
              <a:t> of the </a:t>
            </a:r>
            <a:r>
              <a:rPr lang="en-US" dirty="0" err="1" smtClean="0"/>
              <a:t>Leiter</a:t>
            </a:r>
            <a:r>
              <a:rPr lang="en-US" dirty="0" smtClean="0"/>
              <a:t>-R</a:t>
            </a:r>
          </a:p>
        </p:txBody>
      </p:sp>
      <p:pic>
        <p:nvPicPr>
          <p:cNvPr id="7170" name="Picture 2"/>
          <p:cNvPicPr>
            <a:picLocks noChangeAspect="1" noChangeArrowheads="1"/>
          </p:cNvPicPr>
          <p:nvPr/>
        </p:nvPicPr>
        <p:blipFill>
          <a:blip r:embed="rId3" cstate="print"/>
          <a:srcRect l="10975" t="16636" r="13768" b="15711"/>
          <a:stretch>
            <a:fillRect/>
          </a:stretch>
        </p:blipFill>
        <p:spPr bwMode="auto">
          <a:xfrm>
            <a:off x="2000232" y="1500175"/>
            <a:ext cx="4929222" cy="51751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260648"/>
            <a:ext cx="7772400" cy="1143000"/>
          </a:xfrm>
        </p:spPr>
        <p:txBody>
          <a:bodyPr/>
          <a:lstStyle/>
          <a:p>
            <a:pPr algn="ctr" eaLnBrk="1" hangingPunct="1"/>
            <a:r>
              <a:rPr lang="en-US" sz="3200" b="0" dirty="0" smtClean="0"/>
              <a:t>Hierarchical Model of the </a:t>
            </a:r>
            <a:r>
              <a:rPr lang="en-US" sz="3200" b="0" dirty="0" err="1" smtClean="0"/>
              <a:t>Leiter</a:t>
            </a:r>
            <a:r>
              <a:rPr lang="en-US" sz="3200" b="0" dirty="0" smtClean="0"/>
              <a:t>-R </a:t>
            </a:r>
            <a:br>
              <a:rPr lang="en-US" sz="3200" b="0" dirty="0" smtClean="0"/>
            </a:br>
            <a:r>
              <a:rPr lang="en-US" sz="3200" b="0" dirty="0" smtClean="0"/>
              <a:t>2-5 years</a:t>
            </a:r>
            <a:endParaRPr lang="en-US" sz="3200" b="0" i="1" dirty="0" smtClean="0"/>
          </a:p>
        </p:txBody>
      </p:sp>
      <p:pic>
        <p:nvPicPr>
          <p:cNvPr id="3074" name="Picture 2"/>
          <p:cNvPicPr>
            <a:picLocks noChangeAspect="1" noChangeArrowheads="1"/>
          </p:cNvPicPr>
          <p:nvPr/>
        </p:nvPicPr>
        <p:blipFill>
          <a:blip r:embed="rId3" cstate="print"/>
          <a:srcRect l="10417" t="15813" r="8855" b="9447"/>
          <a:stretch>
            <a:fillRect/>
          </a:stretch>
        </p:blipFill>
        <p:spPr bwMode="auto">
          <a:xfrm>
            <a:off x="1357290" y="1428736"/>
            <a:ext cx="6215106" cy="54292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260648"/>
            <a:ext cx="7772400" cy="1143000"/>
          </a:xfrm>
        </p:spPr>
        <p:txBody>
          <a:bodyPr/>
          <a:lstStyle/>
          <a:p>
            <a:pPr algn="ctr" eaLnBrk="1" hangingPunct="1"/>
            <a:r>
              <a:rPr lang="en-US" sz="3600" b="0" dirty="0" smtClean="0"/>
              <a:t>Hierarchical Model of the </a:t>
            </a:r>
            <a:r>
              <a:rPr lang="en-US" sz="3600" b="0" dirty="0" err="1" smtClean="0"/>
              <a:t>Leiter</a:t>
            </a:r>
            <a:r>
              <a:rPr lang="en-US" sz="3600" b="0" dirty="0" smtClean="0"/>
              <a:t>-R</a:t>
            </a:r>
            <a:br>
              <a:rPr lang="en-US" sz="3600" b="0" dirty="0" smtClean="0"/>
            </a:br>
            <a:r>
              <a:rPr lang="en-US" sz="3600" b="0" dirty="0" smtClean="0"/>
              <a:t>6-10 years</a:t>
            </a:r>
            <a:endParaRPr lang="en-US" sz="3600" b="0" i="1" dirty="0" smtClean="0"/>
          </a:p>
        </p:txBody>
      </p:sp>
      <p:pic>
        <p:nvPicPr>
          <p:cNvPr id="4098" name="Picture 2"/>
          <p:cNvPicPr>
            <a:picLocks noChangeAspect="1" noChangeArrowheads="1"/>
          </p:cNvPicPr>
          <p:nvPr/>
        </p:nvPicPr>
        <p:blipFill>
          <a:blip r:embed="rId3" cstate="print"/>
          <a:srcRect l="4656" t="14390" r="11542" b="8862"/>
          <a:stretch>
            <a:fillRect/>
          </a:stretch>
        </p:blipFill>
        <p:spPr bwMode="auto">
          <a:xfrm>
            <a:off x="1214414" y="1402492"/>
            <a:ext cx="6572296" cy="54555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260648"/>
            <a:ext cx="7772400" cy="1143000"/>
          </a:xfrm>
        </p:spPr>
        <p:txBody>
          <a:bodyPr/>
          <a:lstStyle/>
          <a:p>
            <a:pPr algn="ctr" eaLnBrk="1" hangingPunct="1"/>
            <a:r>
              <a:rPr lang="en-US" sz="3600" b="0" dirty="0" smtClean="0"/>
              <a:t>Hierarchical Model of the </a:t>
            </a:r>
            <a:r>
              <a:rPr lang="en-US" sz="3600" b="0" dirty="0" err="1" smtClean="0"/>
              <a:t>Leiter</a:t>
            </a:r>
            <a:r>
              <a:rPr lang="en-US" sz="3600" b="0" dirty="0" smtClean="0"/>
              <a:t>-R</a:t>
            </a:r>
            <a:br>
              <a:rPr lang="en-US" sz="3600" b="0" dirty="0" smtClean="0"/>
            </a:br>
            <a:r>
              <a:rPr lang="en-US" sz="3600" b="0" dirty="0" smtClean="0"/>
              <a:t>11-20 years</a:t>
            </a:r>
            <a:endParaRPr lang="en-US" sz="3600" b="0" i="1" dirty="0" smtClean="0"/>
          </a:p>
        </p:txBody>
      </p:sp>
      <p:pic>
        <p:nvPicPr>
          <p:cNvPr id="5122" name="Picture 2"/>
          <p:cNvPicPr>
            <a:picLocks noChangeAspect="1" noChangeArrowheads="1"/>
          </p:cNvPicPr>
          <p:nvPr/>
        </p:nvPicPr>
        <p:blipFill>
          <a:blip r:embed="rId3" cstate="print"/>
          <a:srcRect l="6713" t="16599" r="11389" b="12854"/>
          <a:stretch>
            <a:fillRect/>
          </a:stretch>
        </p:blipFill>
        <p:spPr bwMode="auto">
          <a:xfrm>
            <a:off x="857224" y="1403061"/>
            <a:ext cx="7286676" cy="54549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eaLnBrk="1" hangingPunct="1"/>
            <a:r>
              <a:rPr lang="en-US" dirty="0" smtClean="0"/>
              <a:t>Full Scale IQ Scores</a:t>
            </a:r>
          </a:p>
        </p:txBody>
      </p:sp>
      <p:sp>
        <p:nvSpPr>
          <p:cNvPr id="13315" name="Rectangle 3"/>
          <p:cNvSpPr>
            <a:spLocks noGrp="1" noChangeArrowheads="1"/>
          </p:cNvSpPr>
          <p:nvPr>
            <p:ph type="body" idx="1"/>
          </p:nvPr>
        </p:nvSpPr>
        <p:spPr/>
        <p:txBody>
          <a:bodyPr/>
          <a:lstStyle/>
          <a:p>
            <a:pPr eaLnBrk="1" hangingPunct="1">
              <a:buFont typeface="Arial" charset="0"/>
              <a:buChar char="•"/>
            </a:pPr>
            <a:r>
              <a:rPr lang="en-US" sz="2800" dirty="0" smtClean="0"/>
              <a:t>Brief IQ: obtained from Brief IQ Screener consisting of 4 subtests.</a:t>
            </a:r>
          </a:p>
          <a:p>
            <a:pPr eaLnBrk="1" hangingPunct="1">
              <a:buFont typeface="Arial" charset="0"/>
              <a:buChar char="•"/>
            </a:pPr>
            <a:r>
              <a:rPr lang="en-US" sz="2800" dirty="0" smtClean="0"/>
              <a:t>Full Scale IQ: obtained from administering 6 subtests.</a:t>
            </a:r>
          </a:p>
          <a:p>
            <a:pPr eaLnBrk="1" hangingPunct="1">
              <a:buFont typeface="Arial" charset="0"/>
              <a:buChar char="•"/>
            </a:pPr>
            <a:r>
              <a:rPr lang="en-US" sz="2800" dirty="0" smtClean="0"/>
              <a:t>Mean = 100, SD = 15</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00034" y="142852"/>
            <a:ext cx="7772400" cy="642942"/>
          </a:xfrm>
        </p:spPr>
        <p:txBody>
          <a:bodyPr/>
          <a:lstStyle/>
          <a:p>
            <a:pPr algn="ctr" eaLnBrk="1" hangingPunct="1"/>
            <a:r>
              <a:rPr lang="en-US" sz="2800" dirty="0" smtClean="0"/>
              <a:t>Unifying Model of Nonverbal Intelligence</a:t>
            </a:r>
          </a:p>
        </p:txBody>
      </p:sp>
      <p:pic>
        <p:nvPicPr>
          <p:cNvPr id="2050" name="Picture 2"/>
          <p:cNvPicPr>
            <a:picLocks noChangeAspect="1" noChangeArrowheads="1"/>
          </p:cNvPicPr>
          <p:nvPr/>
        </p:nvPicPr>
        <p:blipFill>
          <a:blip r:embed="rId3" cstate="print"/>
          <a:srcRect l="6642" t="13931" r="6065" b="53809"/>
          <a:stretch>
            <a:fillRect/>
          </a:stretch>
        </p:blipFill>
        <p:spPr bwMode="auto">
          <a:xfrm>
            <a:off x="467544" y="1000108"/>
            <a:ext cx="8280920" cy="55007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14348" y="500042"/>
            <a:ext cx="7772400" cy="857256"/>
          </a:xfrm>
        </p:spPr>
        <p:txBody>
          <a:bodyPr/>
          <a:lstStyle/>
          <a:p>
            <a:pPr algn="ctr" eaLnBrk="1" hangingPunct="1"/>
            <a:r>
              <a:rPr lang="en-US" dirty="0" smtClean="0"/>
              <a:t>General Ability IQ Scores</a:t>
            </a:r>
          </a:p>
        </p:txBody>
      </p:sp>
      <p:sp>
        <p:nvSpPr>
          <p:cNvPr id="13315" name="Rectangle 3"/>
          <p:cNvSpPr>
            <a:spLocks noGrp="1" noChangeArrowheads="1"/>
          </p:cNvSpPr>
          <p:nvPr>
            <p:ph type="body" idx="1"/>
          </p:nvPr>
        </p:nvSpPr>
        <p:spPr/>
        <p:txBody>
          <a:bodyPr/>
          <a:lstStyle/>
          <a:p>
            <a:pPr eaLnBrk="1" hangingPunct="1">
              <a:buFontTx/>
              <a:buChar char="-"/>
            </a:pPr>
            <a:endParaRPr lang="en-US" sz="2800" dirty="0" smtClean="0"/>
          </a:p>
          <a:p>
            <a:pPr eaLnBrk="1" hangingPunct="1">
              <a:buFontTx/>
              <a:buChar char="-"/>
            </a:pPr>
            <a:endParaRPr lang="en-US" sz="2800" dirty="0" smtClean="0"/>
          </a:p>
        </p:txBody>
      </p:sp>
      <p:pic>
        <p:nvPicPr>
          <p:cNvPr id="5" name="Picture 2"/>
          <p:cNvPicPr>
            <a:picLocks noChangeAspect="1" noChangeArrowheads="1"/>
          </p:cNvPicPr>
          <p:nvPr/>
        </p:nvPicPr>
        <p:blipFill>
          <a:blip r:embed="rId3" cstate="print"/>
          <a:srcRect l="5106" t="55232" r="11930" b="8275"/>
          <a:stretch>
            <a:fillRect/>
          </a:stretch>
        </p:blipFill>
        <p:spPr bwMode="auto">
          <a:xfrm>
            <a:off x="1115616" y="1714488"/>
            <a:ext cx="6831030" cy="47863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428604"/>
            <a:ext cx="7772400" cy="785818"/>
          </a:xfrm>
        </p:spPr>
        <p:txBody>
          <a:bodyPr/>
          <a:lstStyle/>
          <a:p>
            <a:pPr algn="ctr" eaLnBrk="1" hangingPunct="1"/>
            <a:r>
              <a:rPr lang="en-US" dirty="0" smtClean="0"/>
              <a:t>Composite Scores</a:t>
            </a:r>
          </a:p>
        </p:txBody>
      </p:sp>
      <p:sp>
        <p:nvSpPr>
          <p:cNvPr id="13315" name="Rectangle 3"/>
          <p:cNvSpPr>
            <a:spLocks noGrp="1" noChangeArrowheads="1"/>
          </p:cNvSpPr>
          <p:nvPr>
            <p:ph type="body" idx="1"/>
          </p:nvPr>
        </p:nvSpPr>
        <p:spPr>
          <a:xfrm>
            <a:off x="714348" y="1357298"/>
            <a:ext cx="7772400" cy="4419600"/>
          </a:xfrm>
        </p:spPr>
        <p:txBody>
          <a:bodyPr/>
          <a:lstStyle/>
          <a:p>
            <a:pPr eaLnBrk="1" hangingPunct="1"/>
            <a:r>
              <a:rPr lang="en-US" sz="2400" dirty="0" smtClean="0">
                <a:solidFill>
                  <a:srgbClr val="FFFF00"/>
                </a:solidFill>
              </a:rPr>
              <a:t>VR Battery produces 5 composite scores:</a:t>
            </a:r>
          </a:p>
          <a:p>
            <a:r>
              <a:rPr lang="en-US" sz="2400" dirty="0" smtClean="0"/>
              <a:t>Mean = 100, SD = 15</a:t>
            </a:r>
            <a:endParaRPr lang="en-US" sz="2400" dirty="0" smtClean="0">
              <a:solidFill>
                <a:srgbClr val="FFFF00"/>
              </a:solidFill>
            </a:endParaRPr>
          </a:p>
          <a:p>
            <a:r>
              <a:rPr lang="en-AU" sz="2400" dirty="0" smtClean="0"/>
              <a:t>Brief IQ and </a:t>
            </a:r>
            <a:r>
              <a:rPr lang="en-AU" sz="2400" dirty="0" err="1" smtClean="0"/>
              <a:t>FSIQ</a:t>
            </a:r>
            <a:r>
              <a:rPr lang="en-AU" sz="2400" dirty="0" smtClean="0"/>
              <a:t> </a:t>
            </a:r>
          </a:p>
          <a:p>
            <a:endParaRPr lang="en-AU" sz="2400" dirty="0" smtClean="0"/>
          </a:p>
        </p:txBody>
      </p:sp>
      <p:pic>
        <p:nvPicPr>
          <p:cNvPr id="4" name="Picture 2"/>
          <p:cNvPicPr>
            <a:picLocks noChangeAspect="1" noChangeArrowheads="1"/>
          </p:cNvPicPr>
          <p:nvPr/>
        </p:nvPicPr>
        <p:blipFill>
          <a:blip r:embed="rId3" cstate="print"/>
          <a:srcRect l="9354" t="69355" r="9581" b="8159"/>
          <a:stretch>
            <a:fillRect/>
          </a:stretch>
        </p:blipFill>
        <p:spPr bwMode="auto">
          <a:xfrm>
            <a:off x="857224" y="2643182"/>
            <a:ext cx="7421967" cy="38576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p:txBody>
          <a:bodyPr/>
          <a:lstStyle/>
          <a:p>
            <a:pPr eaLnBrk="1" hangingPunct="1">
              <a:buFontTx/>
              <a:buChar char="-"/>
            </a:pPr>
            <a:endParaRPr lang="en-US" sz="2800" dirty="0" smtClean="0"/>
          </a:p>
          <a:p>
            <a:pPr eaLnBrk="1" hangingPunct="1">
              <a:buFontTx/>
              <a:buChar char="-"/>
            </a:pPr>
            <a:endParaRPr lang="en-US" sz="2800" dirty="0" smtClean="0"/>
          </a:p>
        </p:txBody>
      </p:sp>
      <p:pic>
        <p:nvPicPr>
          <p:cNvPr id="12290" name="Picture 2"/>
          <p:cNvPicPr>
            <a:picLocks noChangeAspect="1" noChangeArrowheads="1"/>
          </p:cNvPicPr>
          <p:nvPr/>
        </p:nvPicPr>
        <p:blipFill>
          <a:blip r:embed="rId3" cstate="print"/>
          <a:srcRect l="9540" t="14744" r="9368" b="6622"/>
          <a:stretch>
            <a:fillRect/>
          </a:stretch>
        </p:blipFill>
        <p:spPr bwMode="auto">
          <a:xfrm>
            <a:off x="2071670" y="1428736"/>
            <a:ext cx="4857784" cy="5286412"/>
          </a:xfrm>
          <a:prstGeom prst="rect">
            <a:avLst/>
          </a:prstGeom>
          <a:noFill/>
          <a:ln w="9525">
            <a:noFill/>
            <a:miter lim="800000"/>
            <a:headEnd/>
            <a:tailEnd/>
          </a:ln>
        </p:spPr>
      </p:pic>
      <p:sp>
        <p:nvSpPr>
          <p:cNvPr id="4" name="TextBox 3"/>
          <p:cNvSpPr txBox="1"/>
          <p:nvPr/>
        </p:nvSpPr>
        <p:spPr>
          <a:xfrm>
            <a:off x="2000232" y="357166"/>
            <a:ext cx="5143536" cy="1077218"/>
          </a:xfrm>
          <a:prstGeom prst="rect">
            <a:avLst/>
          </a:prstGeom>
          <a:noFill/>
        </p:spPr>
        <p:txBody>
          <a:bodyPr wrap="square" rtlCol="0">
            <a:spAutoFit/>
          </a:bodyPr>
          <a:lstStyle/>
          <a:p>
            <a:pPr algn="ctr"/>
            <a:r>
              <a:rPr lang="en-US" sz="4000" b="1" dirty="0" smtClean="0">
                <a:solidFill>
                  <a:srgbClr val="FFFFFF"/>
                </a:solidFill>
              </a:rPr>
              <a:t>Record Forms</a:t>
            </a:r>
          </a:p>
          <a:p>
            <a:pPr algn="ctr"/>
            <a:r>
              <a:rPr lang="en-AU" dirty="0" smtClean="0">
                <a:solidFill>
                  <a:srgbClr val="FFFFFF"/>
                </a:solidFill>
              </a:rPr>
              <a:t>Visualization and Reasoning</a:t>
            </a:r>
            <a:endParaRPr lang="en-AU" dirty="0">
              <a:solidFill>
                <a:srgbClr val="FFFFFF"/>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428604"/>
            <a:ext cx="7772400" cy="785818"/>
          </a:xfrm>
        </p:spPr>
        <p:txBody>
          <a:bodyPr/>
          <a:lstStyle/>
          <a:p>
            <a:pPr algn="ctr" eaLnBrk="1" hangingPunct="1"/>
            <a:r>
              <a:rPr lang="en-US" dirty="0" smtClean="0"/>
              <a:t>Composite Scores</a:t>
            </a:r>
          </a:p>
        </p:txBody>
      </p:sp>
      <p:sp>
        <p:nvSpPr>
          <p:cNvPr id="13315" name="Rectangle 3"/>
          <p:cNvSpPr>
            <a:spLocks noGrp="1" noChangeArrowheads="1"/>
          </p:cNvSpPr>
          <p:nvPr>
            <p:ph type="body" idx="1"/>
          </p:nvPr>
        </p:nvSpPr>
        <p:spPr>
          <a:xfrm>
            <a:off x="714348" y="1357298"/>
            <a:ext cx="7772400" cy="4419600"/>
          </a:xfrm>
        </p:spPr>
        <p:txBody>
          <a:bodyPr/>
          <a:lstStyle/>
          <a:p>
            <a:r>
              <a:rPr lang="en-US" sz="2400" dirty="0" smtClean="0">
                <a:solidFill>
                  <a:srgbClr val="FFFF00"/>
                </a:solidFill>
              </a:rPr>
              <a:t>Attention and Memory Battery composite scores: </a:t>
            </a:r>
          </a:p>
          <a:p>
            <a:r>
              <a:rPr lang="en-US" sz="2400" dirty="0" smtClean="0"/>
              <a:t>Mean = 100, SD = 15</a:t>
            </a:r>
          </a:p>
          <a:p>
            <a:endParaRPr lang="en-US" sz="2400" dirty="0" smtClean="0">
              <a:solidFill>
                <a:srgbClr val="FFFF00"/>
              </a:solidFill>
            </a:endParaRPr>
          </a:p>
          <a:p>
            <a:pPr eaLnBrk="1" hangingPunct="1">
              <a:buNone/>
            </a:pPr>
            <a:r>
              <a:rPr lang="en-US" sz="2800" dirty="0" smtClean="0"/>
              <a:t> </a:t>
            </a:r>
          </a:p>
          <a:p>
            <a:endParaRPr lang="en-US" sz="2800" dirty="0" smtClean="0"/>
          </a:p>
          <a:p>
            <a:pPr eaLnBrk="1" hangingPunct="1">
              <a:buNone/>
            </a:pPr>
            <a:endParaRPr lang="en-US" sz="2800" dirty="0" smtClean="0"/>
          </a:p>
        </p:txBody>
      </p:sp>
      <p:pic>
        <p:nvPicPr>
          <p:cNvPr id="4" name="Picture 2"/>
          <p:cNvPicPr>
            <a:picLocks noChangeAspect="1" noChangeArrowheads="1"/>
          </p:cNvPicPr>
          <p:nvPr/>
        </p:nvPicPr>
        <p:blipFill>
          <a:blip r:embed="rId3" cstate="print"/>
          <a:srcRect l="4829" t="53203" r="13070" b="8235"/>
          <a:stretch>
            <a:fillRect/>
          </a:stretch>
        </p:blipFill>
        <p:spPr bwMode="auto">
          <a:xfrm>
            <a:off x="857224" y="2428868"/>
            <a:ext cx="7358114" cy="42862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171400"/>
            <a:ext cx="7772400" cy="1143000"/>
          </a:xfrm>
        </p:spPr>
        <p:txBody>
          <a:bodyPr/>
          <a:lstStyle/>
          <a:p>
            <a:pPr algn="ctr" eaLnBrk="1" hangingPunct="1"/>
            <a:r>
              <a:rPr lang="en-US" dirty="0" smtClean="0"/>
              <a:t>Record Forms</a:t>
            </a:r>
          </a:p>
        </p:txBody>
      </p:sp>
      <p:sp>
        <p:nvSpPr>
          <p:cNvPr id="13315" name="Rectangle 3"/>
          <p:cNvSpPr>
            <a:spLocks noGrp="1" noChangeArrowheads="1"/>
          </p:cNvSpPr>
          <p:nvPr>
            <p:ph type="body" idx="1"/>
          </p:nvPr>
        </p:nvSpPr>
        <p:spPr/>
        <p:txBody>
          <a:bodyPr/>
          <a:lstStyle/>
          <a:p>
            <a:pPr eaLnBrk="1" hangingPunct="1">
              <a:buFontTx/>
              <a:buChar char="-"/>
            </a:pPr>
            <a:endParaRPr lang="en-US" sz="2800" dirty="0" smtClean="0"/>
          </a:p>
          <a:p>
            <a:pPr eaLnBrk="1" hangingPunct="1">
              <a:buFontTx/>
              <a:buChar char="-"/>
            </a:pPr>
            <a:endParaRPr lang="en-US" sz="2800" dirty="0" smtClean="0"/>
          </a:p>
        </p:txBody>
      </p:sp>
      <p:sp>
        <p:nvSpPr>
          <p:cNvPr id="5" name="TextBox 4"/>
          <p:cNvSpPr txBox="1"/>
          <p:nvPr/>
        </p:nvSpPr>
        <p:spPr>
          <a:xfrm>
            <a:off x="2411760" y="1052736"/>
            <a:ext cx="3983783" cy="461665"/>
          </a:xfrm>
          <a:prstGeom prst="rect">
            <a:avLst/>
          </a:prstGeom>
          <a:noFill/>
        </p:spPr>
        <p:txBody>
          <a:bodyPr wrap="none" rtlCol="0">
            <a:spAutoFit/>
          </a:bodyPr>
          <a:lstStyle/>
          <a:p>
            <a:r>
              <a:rPr lang="en-AU" dirty="0" smtClean="0">
                <a:solidFill>
                  <a:srgbClr val="FFFFFF"/>
                </a:solidFill>
              </a:rPr>
              <a:t>Attention and Memory Battery</a:t>
            </a:r>
            <a:endParaRPr lang="en-AU" dirty="0">
              <a:solidFill>
                <a:srgbClr val="FFFFFF"/>
              </a:solidFill>
            </a:endParaRPr>
          </a:p>
        </p:txBody>
      </p:sp>
      <p:pic>
        <p:nvPicPr>
          <p:cNvPr id="2" name="Picture 2"/>
          <p:cNvPicPr>
            <a:picLocks noChangeAspect="1" noChangeArrowheads="1"/>
          </p:cNvPicPr>
          <p:nvPr/>
        </p:nvPicPr>
        <p:blipFill>
          <a:blip r:embed="rId3" cstate="print"/>
          <a:srcRect l="9540" t="13515" r="7778" b="7851"/>
          <a:stretch>
            <a:fillRect/>
          </a:stretch>
        </p:blipFill>
        <p:spPr bwMode="auto">
          <a:xfrm>
            <a:off x="2339752" y="1601105"/>
            <a:ext cx="4176464" cy="5140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571480"/>
            <a:ext cx="7772400" cy="857256"/>
          </a:xfrm>
        </p:spPr>
        <p:txBody>
          <a:bodyPr/>
          <a:lstStyle/>
          <a:p>
            <a:pPr algn="ctr" eaLnBrk="1" hangingPunct="1"/>
            <a:r>
              <a:rPr lang="en-US" dirty="0" smtClean="0"/>
              <a:t>Subtest Scores</a:t>
            </a:r>
          </a:p>
        </p:txBody>
      </p:sp>
      <p:sp>
        <p:nvSpPr>
          <p:cNvPr id="13315" name="Rectangle 3"/>
          <p:cNvSpPr>
            <a:spLocks noGrp="1" noChangeArrowheads="1"/>
          </p:cNvSpPr>
          <p:nvPr>
            <p:ph type="body" idx="1"/>
          </p:nvPr>
        </p:nvSpPr>
        <p:spPr>
          <a:xfrm>
            <a:off x="714348" y="1857364"/>
            <a:ext cx="7772400" cy="4419600"/>
          </a:xfrm>
        </p:spPr>
        <p:txBody>
          <a:bodyPr/>
          <a:lstStyle/>
          <a:p>
            <a:pPr eaLnBrk="1" hangingPunct="1"/>
            <a:r>
              <a:rPr lang="en-US" sz="2800" dirty="0" smtClean="0">
                <a:solidFill>
                  <a:srgbClr val="FFFF00"/>
                </a:solidFill>
              </a:rPr>
              <a:t>20 subtests</a:t>
            </a:r>
          </a:p>
          <a:p>
            <a:pPr eaLnBrk="1" hangingPunct="1"/>
            <a:r>
              <a:rPr lang="en-US" sz="2800" dirty="0" smtClean="0"/>
              <a:t>First 10 subtests make up Visualization and Reasoning (VR) Battery</a:t>
            </a:r>
          </a:p>
          <a:p>
            <a:r>
              <a:rPr lang="en-US" sz="2800" dirty="0" smtClean="0"/>
              <a:t>Second 10 subtests make up Attention and Memory (AM) Battery</a:t>
            </a:r>
          </a:p>
          <a:p>
            <a:r>
              <a:rPr lang="en-US" sz="2800" dirty="0" smtClean="0"/>
              <a:t>Subtests Mean = 10, SD = 3</a:t>
            </a:r>
          </a:p>
          <a:p>
            <a:pPr eaLnBrk="1" hangingPunct="1"/>
            <a:endParaRPr lang="en-US" sz="28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3568" y="260648"/>
            <a:ext cx="7772400" cy="1143000"/>
          </a:xfrm>
        </p:spPr>
        <p:txBody>
          <a:bodyPr/>
          <a:lstStyle/>
          <a:p>
            <a:pPr algn="ctr" eaLnBrk="1" hangingPunct="1"/>
            <a:r>
              <a:rPr lang="en-US" dirty="0" smtClean="0"/>
              <a:t>Subtests in the </a:t>
            </a:r>
            <a:r>
              <a:rPr lang="en-US" dirty="0" err="1" smtClean="0"/>
              <a:t>Leiter</a:t>
            </a:r>
            <a:r>
              <a:rPr lang="en-US" dirty="0" smtClean="0"/>
              <a:t>-R</a:t>
            </a:r>
          </a:p>
        </p:txBody>
      </p:sp>
      <p:sp>
        <p:nvSpPr>
          <p:cNvPr id="13315" name="Rectangle 3"/>
          <p:cNvSpPr>
            <a:spLocks noGrp="1" noChangeArrowheads="1"/>
          </p:cNvSpPr>
          <p:nvPr>
            <p:ph type="body" idx="1"/>
          </p:nvPr>
        </p:nvSpPr>
        <p:spPr>
          <a:xfrm>
            <a:off x="683568" y="1556792"/>
            <a:ext cx="7772400" cy="4419600"/>
          </a:xfrm>
        </p:spPr>
        <p:txBody>
          <a:bodyPr/>
          <a:lstStyle/>
          <a:p>
            <a:pPr eaLnBrk="1" hangingPunct="1">
              <a:buFont typeface="Arial" charset="0"/>
              <a:buChar char="•"/>
            </a:pPr>
            <a:r>
              <a:rPr lang="en-US" sz="2800" dirty="0" smtClean="0"/>
              <a:t>Visualization and Reasoning (VR) Battery</a:t>
            </a:r>
          </a:p>
          <a:p>
            <a:pPr eaLnBrk="1" hangingPunct="1">
              <a:buNone/>
            </a:pPr>
            <a:endParaRPr lang="en-US" sz="2800" dirty="0" smtClean="0"/>
          </a:p>
          <a:p>
            <a:pPr eaLnBrk="1" hangingPunct="1">
              <a:buNone/>
            </a:pPr>
            <a:endParaRPr lang="en-US" sz="2800" dirty="0" smtClean="0"/>
          </a:p>
          <a:p>
            <a:pPr eaLnBrk="1" hangingPunct="1">
              <a:buNone/>
            </a:pPr>
            <a:endParaRPr lang="en-US" sz="2800" dirty="0" smtClean="0"/>
          </a:p>
          <a:p>
            <a:pPr eaLnBrk="1" hangingPunct="1">
              <a:buNone/>
            </a:pPr>
            <a:endParaRPr lang="en-US" sz="2800" dirty="0" smtClean="0"/>
          </a:p>
          <a:p>
            <a:pPr>
              <a:buFont typeface="Arial" charset="0"/>
              <a:buChar char="•"/>
            </a:pPr>
            <a:r>
              <a:rPr lang="en-US" sz="2800" dirty="0" smtClean="0"/>
              <a:t>Attention and Memory (AM) Battery</a:t>
            </a:r>
          </a:p>
          <a:p>
            <a:pPr>
              <a:buNone/>
            </a:pPr>
            <a:endParaRPr lang="en-US" sz="2800" dirty="0" smtClean="0"/>
          </a:p>
          <a:p>
            <a:pPr eaLnBrk="1" hangingPunct="1">
              <a:buNone/>
            </a:pPr>
            <a:endParaRPr lang="en-US" sz="2800" dirty="0" smtClean="0"/>
          </a:p>
        </p:txBody>
      </p:sp>
      <p:graphicFrame>
        <p:nvGraphicFramePr>
          <p:cNvPr id="4" name="Table 3"/>
          <p:cNvGraphicFramePr>
            <a:graphicFrameLocks noGrp="1"/>
          </p:cNvGraphicFramePr>
          <p:nvPr/>
        </p:nvGraphicFramePr>
        <p:xfrm>
          <a:off x="1115616" y="2204864"/>
          <a:ext cx="6096000" cy="1854200"/>
        </p:xfrm>
        <a:graphic>
          <a:graphicData uri="http://schemas.openxmlformats.org/drawingml/2006/table">
            <a:tbl>
              <a:tblPr bandRow="1">
                <a:tableStyleId>{5C22544A-7EE6-4342-B048-85BDC9FD1C3A}</a:tableStyleId>
              </a:tblPr>
              <a:tblGrid>
                <a:gridCol w="3048000"/>
                <a:gridCol w="3048000"/>
              </a:tblGrid>
              <a:tr h="370840">
                <a:tc>
                  <a:txBody>
                    <a:bodyPr/>
                    <a:lstStyle/>
                    <a:p>
                      <a:pPr marL="514350" indent="-514350" eaLnBrk="1" hangingPunct="1">
                        <a:buNone/>
                      </a:pPr>
                      <a:r>
                        <a:rPr lang="en-US" sz="1800" dirty="0" smtClean="0"/>
                        <a:t>1. Figure Ground</a:t>
                      </a:r>
                    </a:p>
                  </a:txBody>
                  <a:tcPr/>
                </a:tc>
                <a:tc>
                  <a:txBody>
                    <a:bodyPr/>
                    <a:lstStyle/>
                    <a:p>
                      <a:pPr marL="514350" indent="-514350" eaLnBrk="1" hangingPunct="1">
                        <a:buNone/>
                      </a:pPr>
                      <a:r>
                        <a:rPr lang="en-US" sz="1800" dirty="0" smtClean="0"/>
                        <a:t>6. Repeated Patterns</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2. Design Analogies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7. Picture Context</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3. Form Completion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8. Classification</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4. Matching</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9.</a:t>
                      </a:r>
                      <a:r>
                        <a:rPr lang="en-US" sz="1800" baseline="0" dirty="0" smtClean="0"/>
                        <a:t> </a:t>
                      </a:r>
                      <a:r>
                        <a:rPr lang="en-US" sz="1800" dirty="0" smtClean="0"/>
                        <a:t>Paper Folding</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5. Sequential Order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10. Figure Rotation</a:t>
                      </a:r>
                    </a:p>
                  </a:txBody>
                  <a:tcPr/>
                </a:tc>
              </a:tr>
            </a:tbl>
          </a:graphicData>
        </a:graphic>
      </p:graphicFrame>
      <p:graphicFrame>
        <p:nvGraphicFramePr>
          <p:cNvPr id="5" name="Table 4"/>
          <p:cNvGraphicFramePr>
            <a:graphicFrameLocks noGrp="1"/>
          </p:cNvGraphicFramePr>
          <p:nvPr/>
        </p:nvGraphicFramePr>
        <p:xfrm>
          <a:off x="1140296" y="4797152"/>
          <a:ext cx="6096000" cy="1854200"/>
        </p:xfrm>
        <a:graphic>
          <a:graphicData uri="http://schemas.openxmlformats.org/drawingml/2006/table">
            <a:tbl>
              <a:tblPr bandRow="1">
                <a:tableStyleId>{5C22544A-7EE6-4342-B048-85BDC9FD1C3A}</a:tableStyleId>
              </a:tblPr>
              <a:tblGrid>
                <a:gridCol w="3048000"/>
                <a:gridCol w="3048000"/>
              </a:tblGrid>
              <a:tr h="370840">
                <a:tc>
                  <a:txBody>
                    <a:bodyPr/>
                    <a:lstStyle/>
                    <a:p>
                      <a:pPr marL="514350" indent="-514350" eaLnBrk="1" hangingPunct="1">
                        <a:buNone/>
                      </a:pPr>
                      <a:r>
                        <a:rPr lang="en-US" sz="1800" dirty="0" smtClean="0"/>
                        <a:t>11.</a:t>
                      </a:r>
                      <a:r>
                        <a:rPr lang="en-US" sz="1800" baseline="0" dirty="0" smtClean="0"/>
                        <a:t> Associated Pairs</a:t>
                      </a:r>
                      <a:endParaRPr lang="en-US" sz="1800" dirty="0" smtClean="0"/>
                    </a:p>
                  </a:txBody>
                  <a:tcPr/>
                </a:tc>
                <a:tc>
                  <a:txBody>
                    <a:bodyPr/>
                    <a:lstStyle/>
                    <a:p>
                      <a:pPr marL="514350" indent="-514350" eaLnBrk="1" hangingPunct="1">
                        <a:buNone/>
                      </a:pPr>
                      <a:r>
                        <a:rPr lang="en-US" sz="1800" dirty="0" smtClean="0"/>
                        <a:t>16. Visual Coding</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12. Immediate Recognition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17. Spatial</a:t>
                      </a:r>
                      <a:r>
                        <a:rPr lang="en-US" sz="1800" baseline="0" dirty="0" smtClean="0"/>
                        <a:t> Memory</a:t>
                      </a:r>
                      <a:endParaRPr lang="en-US" sz="1800"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13.</a:t>
                      </a:r>
                      <a:r>
                        <a:rPr lang="en-US" sz="1800" baseline="0" dirty="0" smtClean="0"/>
                        <a:t> Forward Memory</a:t>
                      </a:r>
                      <a:endParaRPr lang="en-US" sz="18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18. Delayed Pairs</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14. Attention Sustained</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19. Delayed Recognition</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15. Reverse Memory</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20. Attention Divided</a:t>
                      </a:r>
                    </a:p>
                  </a:txBody>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00034" y="762000"/>
            <a:ext cx="7958166" cy="1143000"/>
          </a:xfrm>
        </p:spPr>
        <p:txBody>
          <a:bodyPr/>
          <a:lstStyle/>
          <a:p>
            <a:pPr eaLnBrk="1" hangingPunct="1"/>
            <a:r>
              <a:rPr lang="en-US" dirty="0" smtClean="0"/>
              <a:t/>
            </a:r>
            <a:br>
              <a:rPr lang="en-US" dirty="0" smtClean="0"/>
            </a:br>
            <a:r>
              <a:rPr lang="en-US" dirty="0" smtClean="0"/>
              <a:t/>
            </a:r>
            <a:br>
              <a:rPr lang="en-US" dirty="0" smtClean="0"/>
            </a:br>
            <a:r>
              <a:rPr lang="en-US" dirty="0" smtClean="0"/>
              <a:t>Four Optional</a:t>
            </a:r>
            <a:br>
              <a:rPr lang="en-US" dirty="0" smtClean="0"/>
            </a:br>
            <a:r>
              <a:rPr lang="en-US" dirty="0" smtClean="0"/>
              <a:t>Social-Emotional Rating Scales</a:t>
            </a:r>
          </a:p>
        </p:txBody>
      </p:sp>
      <p:sp>
        <p:nvSpPr>
          <p:cNvPr id="13315" name="Rectangle 3"/>
          <p:cNvSpPr>
            <a:spLocks noGrp="1" noChangeArrowheads="1"/>
          </p:cNvSpPr>
          <p:nvPr>
            <p:ph type="body" idx="1"/>
          </p:nvPr>
        </p:nvSpPr>
        <p:spPr/>
        <p:txBody>
          <a:bodyPr/>
          <a:lstStyle/>
          <a:p>
            <a:pPr eaLnBrk="1" hangingPunct="1">
              <a:buFontTx/>
              <a:buChar char="-"/>
            </a:pPr>
            <a:endParaRPr lang="en-US" sz="2800" dirty="0" smtClean="0"/>
          </a:p>
          <a:p>
            <a:pPr eaLnBrk="1" hangingPunct="1">
              <a:buFontTx/>
              <a:buChar char="-"/>
            </a:pPr>
            <a:endParaRPr lang="en-US" sz="2800" dirty="0" smtClean="0"/>
          </a:p>
        </p:txBody>
      </p:sp>
      <p:pic>
        <p:nvPicPr>
          <p:cNvPr id="8194" name="Picture 2"/>
          <p:cNvPicPr>
            <a:picLocks noChangeAspect="1" noChangeArrowheads="1"/>
          </p:cNvPicPr>
          <p:nvPr/>
        </p:nvPicPr>
        <p:blipFill>
          <a:blip r:embed="rId3" cstate="print"/>
          <a:srcRect l="43261" t="9537" r="17243" b="1327"/>
          <a:stretch>
            <a:fillRect/>
          </a:stretch>
        </p:blipFill>
        <p:spPr bwMode="auto">
          <a:xfrm rot="5400000">
            <a:off x="3231273" y="-432006"/>
            <a:ext cx="2736304" cy="8730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00000" y="188640"/>
            <a:ext cx="7772400" cy="811468"/>
          </a:xfrm>
        </p:spPr>
        <p:txBody>
          <a:bodyPr/>
          <a:lstStyle/>
          <a:p>
            <a:pPr algn="ctr" eaLnBrk="1" hangingPunct="1"/>
            <a:r>
              <a:rPr lang="en-US" dirty="0" smtClean="0"/>
              <a:t>Examiner Rating Scale</a:t>
            </a:r>
          </a:p>
        </p:txBody>
      </p:sp>
      <p:sp>
        <p:nvSpPr>
          <p:cNvPr id="13315" name="Rectangle 3"/>
          <p:cNvSpPr>
            <a:spLocks noGrp="1" noChangeArrowheads="1"/>
          </p:cNvSpPr>
          <p:nvPr>
            <p:ph type="body" idx="1"/>
          </p:nvPr>
        </p:nvSpPr>
        <p:spPr/>
        <p:txBody>
          <a:bodyPr/>
          <a:lstStyle/>
          <a:p>
            <a:pPr eaLnBrk="1" hangingPunct="1">
              <a:buFontTx/>
              <a:buChar char="-"/>
            </a:pPr>
            <a:endParaRPr lang="en-US" sz="2800" dirty="0" smtClean="0"/>
          </a:p>
          <a:p>
            <a:pPr eaLnBrk="1" hangingPunct="1">
              <a:buFontTx/>
              <a:buChar char="-"/>
            </a:pPr>
            <a:endParaRPr lang="en-US" sz="2800" dirty="0" smtClean="0"/>
          </a:p>
        </p:txBody>
      </p:sp>
      <p:pic>
        <p:nvPicPr>
          <p:cNvPr id="9218" name="Picture 2"/>
          <p:cNvPicPr>
            <a:picLocks noChangeAspect="1" noChangeArrowheads="1"/>
          </p:cNvPicPr>
          <p:nvPr/>
        </p:nvPicPr>
        <p:blipFill>
          <a:blip r:embed="rId3" cstate="print"/>
          <a:srcRect l="8789" t="13073" r="10356" b="9508"/>
          <a:stretch>
            <a:fillRect/>
          </a:stretch>
        </p:blipFill>
        <p:spPr bwMode="auto">
          <a:xfrm>
            <a:off x="1071538" y="1142984"/>
            <a:ext cx="6429420" cy="54702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3568" y="0"/>
            <a:ext cx="7772400" cy="1143000"/>
          </a:xfrm>
        </p:spPr>
        <p:txBody>
          <a:bodyPr/>
          <a:lstStyle/>
          <a:p>
            <a:pPr algn="ctr" eaLnBrk="1" hangingPunct="1"/>
            <a:r>
              <a:rPr lang="en-US" dirty="0" smtClean="0"/>
              <a:t>6 Steps in Interpretation</a:t>
            </a:r>
          </a:p>
        </p:txBody>
      </p:sp>
      <p:sp>
        <p:nvSpPr>
          <p:cNvPr id="13315" name="Rectangle 3"/>
          <p:cNvSpPr>
            <a:spLocks noGrp="1" noChangeArrowheads="1"/>
          </p:cNvSpPr>
          <p:nvPr>
            <p:ph type="body" idx="1"/>
          </p:nvPr>
        </p:nvSpPr>
        <p:spPr>
          <a:xfrm>
            <a:off x="642910" y="1643050"/>
            <a:ext cx="7772400" cy="4617954"/>
          </a:xfrm>
        </p:spPr>
        <p:txBody>
          <a:bodyPr/>
          <a:lstStyle/>
          <a:p>
            <a:pPr marL="514350" indent="-514350" eaLnBrk="1" hangingPunct="1">
              <a:buAutoNum type="arabicPeriod"/>
            </a:pPr>
            <a:r>
              <a:rPr lang="en-US" sz="2800" dirty="0" smtClean="0"/>
              <a:t>Interpret the Full Scale IQ and Composite </a:t>
            </a:r>
            <a:r>
              <a:rPr lang="en-US" sz="2800" dirty="0" smtClean="0"/>
              <a:t>Scores</a:t>
            </a:r>
          </a:p>
          <a:p>
            <a:pPr marL="514350" indent="-514350" eaLnBrk="1" hangingPunct="1">
              <a:buNone/>
            </a:pPr>
            <a:r>
              <a:rPr lang="en-US" sz="2800" dirty="0" smtClean="0"/>
              <a:t>2. Determine the statistical significance of</a:t>
            </a:r>
          </a:p>
          <a:p>
            <a:pPr marL="514350" indent="-514350" eaLnBrk="1" hangingPunct="1">
              <a:buNone/>
            </a:pPr>
            <a:r>
              <a:rPr lang="en-US" sz="2800" dirty="0" smtClean="0"/>
              <a:t>    Composite Score </a:t>
            </a:r>
            <a:r>
              <a:rPr lang="en-US" sz="2800" dirty="0" smtClean="0"/>
              <a:t>differences</a:t>
            </a:r>
          </a:p>
          <a:p>
            <a:pPr marL="514350" indent="-514350" eaLnBrk="1" hangingPunct="1">
              <a:buNone/>
            </a:pPr>
            <a:r>
              <a:rPr lang="en-US" sz="2800" dirty="0" smtClean="0"/>
              <a:t>3. Determine whether the differences between</a:t>
            </a:r>
          </a:p>
          <a:p>
            <a:pPr marL="514350" indent="-514350" eaLnBrk="1" hangingPunct="1">
              <a:buNone/>
            </a:pPr>
            <a:r>
              <a:rPr lang="en-US" sz="2800" dirty="0" smtClean="0"/>
              <a:t>    Composite Scores are abnormally large</a:t>
            </a:r>
          </a:p>
          <a:p>
            <a:pPr marL="514350" indent="-514350" eaLnBrk="1" hangingPunct="1">
              <a:buNone/>
            </a:pPr>
            <a:endParaRPr lang="en-US" sz="2800" dirty="0" smtClean="0">
              <a:solidFill>
                <a:srgbClr val="FFFF00"/>
              </a:solidFill>
            </a:endParaRPr>
          </a:p>
          <a:p>
            <a:pPr marL="514350" indent="-514350" eaLnBrk="1" hangingPunct="1">
              <a:buAutoNum type="arabicPeriod"/>
            </a:pPr>
            <a:endParaRPr lang="en-US" sz="2800" dirty="0" smtClean="0">
              <a:solidFill>
                <a:srgbClr val="FFFF00"/>
              </a:solidFill>
            </a:endParaRPr>
          </a:p>
          <a:p>
            <a:pPr marL="514350" indent="-514350" eaLnBrk="1" hangingPunct="1">
              <a:buNone/>
            </a:pPr>
            <a:endParaRPr lang="en-US" sz="2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00034" y="642918"/>
            <a:ext cx="7772400" cy="714380"/>
          </a:xfrm>
        </p:spPr>
        <p:txBody>
          <a:bodyPr/>
          <a:lstStyle/>
          <a:p>
            <a:pPr algn="l" eaLnBrk="1" hangingPunct="1"/>
            <a:r>
              <a:rPr lang="en-US" sz="3200" dirty="0" smtClean="0"/>
              <a:t>Definition of General Intellectual Ability</a:t>
            </a:r>
          </a:p>
        </p:txBody>
      </p:sp>
      <p:sp>
        <p:nvSpPr>
          <p:cNvPr id="4" name="TextBox 3"/>
          <p:cNvSpPr txBox="1"/>
          <p:nvPr/>
        </p:nvSpPr>
        <p:spPr>
          <a:xfrm>
            <a:off x="428596" y="1857364"/>
            <a:ext cx="8429684" cy="3970318"/>
          </a:xfrm>
          <a:prstGeom prst="rect">
            <a:avLst/>
          </a:prstGeom>
          <a:noFill/>
        </p:spPr>
        <p:txBody>
          <a:bodyPr wrap="square" rtlCol="0">
            <a:spAutoFit/>
          </a:bodyPr>
          <a:lstStyle/>
          <a:p>
            <a:r>
              <a:rPr lang="en-AU" sz="2800" i="1" dirty="0" smtClean="0">
                <a:solidFill>
                  <a:srgbClr val="FFFFFF"/>
                </a:solidFill>
              </a:rPr>
              <a:t>“Intelligence is a multifaceted array of cognitive abilities with a general (g) overarching ability, composed of at least 8 major dimensions.” </a:t>
            </a:r>
          </a:p>
          <a:p>
            <a:r>
              <a:rPr lang="en-AU" sz="2800" dirty="0" smtClean="0">
                <a:solidFill>
                  <a:srgbClr val="FFFFFF"/>
                </a:solidFill>
              </a:rPr>
              <a:t>(</a:t>
            </a:r>
            <a:r>
              <a:rPr lang="en-AU" sz="2800" dirty="0" err="1" smtClean="0">
                <a:solidFill>
                  <a:srgbClr val="FFFFFF"/>
                </a:solidFill>
              </a:rPr>
              <a:t>Leiter</a:t>
            </a:r>
            <a:r>
              <a:rPr lang="en-AU" sz="2800" dirty="0" smtClean="0">
                <a:solidFill>
                  <a:srgbClr val="FFFFFF"/>
                </a:solidFill>
              </a:rPr>
              <a:t>-R; </a:t>
            </a:r>
            <a:r>
              <a:rPr lang="en-AU" sz="2800" dirty="0" err="1" smtClean="0">
                <a:solidFill>
                  <a:srgbClr val="FFFFFF"/>
                </a:solidFill>
              </a:rPr>
              <a:t>Roid</a:t>
            </a:r>
            <a:r>
              <a:rPr lang="en-AU" sz="2800" dirty="0" smtClean="0">
                <a:solidFill>
                  <a:srgbClr val="FFFFFF"/>
                </a:solidFill>
              </a:rPr>
              <a:t> &amp; Miller, 1997)</a:t>
            </a:r>
          </a:p>
          <a:p>
            <a:endParaRPr lang="en-AU" sz="2800" dirty="0" smtClean="0">
              <a:solidFill>
                <a:srgbClr val="FFFFFF"/>
              </a:solidFill>
            </a:endParaRPr>
          </a:p>
          <a:p>
            <a:r>
              <a:rPr lang="en-AU" sz="2800" i="1" dirty="0" smtClean="0">
                <a:solidFill>
                  <a:srgbClr val="FFFFFF"/>
                </a:solidFill>
              </a:rPr>
              <a:t>“The general ability to perform complex nonverbal mental manipulations related to conceptualization, inductive reasoning, and visualisation” </a:t>
            </a:r>
            <a:r>
              <a:rPr lang="en-AU" sz="2800" dirty="0" smtClean="0">
                <a:solidFill>
                  <a:srgbClr val="FFFFFF"/>
                </a:solidFill>
              </a:rPr>
              <a:t>(</a:t>
            </a:r>
            <a:r>
              <a:rPr lang="en-AU" sz="2800" dirty="0" err="1" smtClean="0">
                <a:solidFill>
                  <a:srgbClr val="FFFFFF"/>
                </a:solidFill>
              </a:rPr>
              <a:t>Leiter</a:t>
            </a:r>
            <a:r>
              <a:rPr lang="en-AU" sz="2800" dirty="0" smtClean="0">
                <a:solidFill>
                  <a:srgbClr val="FFFFFF"/>
                </a:solidFill>
              </a:rPr>
              <a:t>-R; </a:t>
            </a:r>
            <a:r>
              <a:rPr lang="en-AU" sz="2800" dirty="0" err="1" smtClean="0">
                <a:solidFill>
                  <a:srgbClr val="FFFFFF"/>
                </a:solidFill>
              </a:rPr>
              <a:t>Roid</a:t>
            </a:r>
            <a:r>
              <a:rPr lang="en-AU" sz="2800" dirty="0" smtClean="0">
                <a:solidFill>
                  <a:srgbClr val="FFFFFF"/>
                </a:solidFill>
              </a:rPr>
              <a:t> &amp; Miller, 1997, p. 103)</a:t>
            </a:r>
            <a:endParaRPr lang="en-AU" sz="2800" dirty="0">
              <a:solidFill>
                <a:srgbClr val="FFFFFF"/>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3568" y="0"/>
            <a:ext cx="7772400" cy="1143000"/>
          </a:xfrm>
        </p:spPr>
        <p:txBody>
          <a:bodyPr/>
          <a:lstStyle/>
          <a:p>
            <a:pPr algn="ctr" eaLnBrk="1" hangingPunct="1"/>
            <a:r>
              <a:rPr lang="en-US" dirty="0" smtClean="0"/>
              <a:t>6 Steps in Interpretation</a:t>
            </a:r>
          </a:p>
        </p:txBody>
      </p:sp>
      <p:sp>
        <p:nvSpPr>
          <p:cNvPr id="13315" name="Rectangle 3"/>
          <p:cNvSpPr>
            <a:spLocks noGrp="1" noChangeArrowheads="1"/>
          </p:cNvSpPr>
          <p:nvPr>
            <p:ph type="body" idx="1"/>
          </p:nvPr>
        </p:nvSpPr>
        <p:spPr>
          <a:xfrm>
            <a:off x="642910" y="1571612"/>
            <a:ext cx="7772400" cy="4419600"/>
          </a:xfrm>
        </p:spPr>
        <p:txBody>
          <a:bodyPr/>
          <a:lstStyle/>
          <a:p>
            <a:pPr marL="514350" indent="-514350" eaLnBrk="1" hangingPunct="1">
              <a:buNone/>
            </a:pPr>
            <a:r>
              <a:rPr lang="en-US" sz="2800" dirty="0" smtClean="0"/>
              <a:t>4. Interpret the significant strengths and</a:t>
            </a:r>
          </a:p>
          <a:p>
            <a:pPr marL="514350" indent="-514350" eaLnBrk="1" hangingPunct="1">
              <a:buNone/>
            </a:pPr>
            <a:r>
              <a:rPr lang="en-US" sz="2800" dirty="0" smtClean="0"/>
              <a:t>    weaknesses of the </a:t>
            </a:r>
            <a:r>
              <a:rPr lang="en-US" sz="2800" dirty="0" smtClean="0"/>
              <a:t>Profile</a:t>
            </a:r>
          </a:p>
          <a:p>
            <a:pPr marL="514350" indent="-514350">
              <a:buNone/>
            </a:pPr>
            <a:r>
              <a:rPr lang="en-US" sz="2800" dirty="0" smtClean="0"/>
              <a:t>5. Subtest </a:t>
            </a:r>
            <a:r>
              <a:rPr lang="en-US" sz="2800" dirty="0" smtClean="0"/>
              <a:t>interpretation</a:t>
            </a:r>
          </a:p>
          <a:p>
            <a:pPr marL="514350" indent="-514350" eaLnBrk="1" hangingPunct="1">
              <a:buNone/>
            </a:pPr>
            <a:r>
              <a:rPr lang="en-US" sz="2800" dirty="0" smtClean="0"/>
              <a:t>6. Generate hypotheses about fluctuation in the</a:t>
            </a:r>
          </a:p>
          <a:p>
            <a:pPr marL="514350" indent="-514350" eaLnBrk="1" hangingPunct="1">
              <a:buNone/>
            </a:pPr>
            <a:r>
              <a:rPr lang="en-US" sz="2800" dirty="0" smtClean="0"/>
              <a:t>    profile</a:t>
            </a:r>
          </a:p>
          <a:p>
            <a:pPr marL="514350" indent="-514350">
              <a:buNone/>
            </a:pPr>
            <a:endParaRPr lang="en-US" sz="2800" dirty="0" smtClean="0">
              <a:solidFill>
                <a:srgbClr val="FFFF00"/>
              </a:solidFill>
            </a:endParaRPr>
          </a:p>
          <a:p>
            <a:pPr marL="514350" indent="-514350" eaLnBrk="1" hangingPunct="1">
              <a:buNone/>
            </a:pPr>
            <a:endParaRPr lang="en-US" sz="2800" dirty="0" smtClean="0">
              <a:solidFill>
                <a:srgbClr val="FFFF00"/>
              </a:solidFill>
            </a:endParaRPr>
          </a:p>
          <a:p>
            <a:pPr marL="514350" indent="-514350" eaLnBrk="1" hangingPunct="1">
              <a:buNone/>
            </a:pPr>
            <a:endParaRPr lang="en-US" sz="2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00034" y="142852"/>
            <a:ext cx="7772400" cy="928694"/>
          </a:xfrm>
        </p:spPr>
        <p:txBody>
          <a:bodyPr/>
          <a:lstStyle/>
          <a:p>
            <a:pPr algn="ctr" eaLnBrk="1" hangingPunct="1"/>
            <a:r>
              <a:rPr lang="en-US" dirty="0" smtClean="0"/>
              <a:t>Case Study</a:t>
            </a:r>
          </a:p>
        </p:txBody>
      </p:sp>
      <p:sp>
        <p:nvSpPr>
          <p:cNvPr id="13315" name="Rectangle 3"/>
          <p:cNvSpPr>
            <a:spLocks noGrp="1" noChangeArrowheads="1"/>
          </p:cNvSpPr>
          <p:nvPr>
            <p:ph type="body" idx="1"/>
          </p:nvPr>
        </p:nvSpPr>
        <p:spPr>
          <a:xfrm>
            <a:off x="785786" y="1142984"/>
            <a:ext cx="7772400" cy="4419600"/>
          </a:xfrm>
        </p:spPr>
        <p:txBody>
          <a:bodyPr/>
          <a:lstStyle/>
          <a:p>
            <a:pPr eaLnBrk="1" hangingPunct="1">
              <a:buNone/>
            </a:pPr>
            <a:r>
              <a:rPr lang="en-US" sz="2800" dirty="0" smtClean="0"/>
              <a:t>	Psychological Evaluation</a:t>
            </a:r>
          </a:p>
          <a:p>
            <a:pPr eaLnBrk="1" hangingPunct="1">
              <a:buNone/>
            </a:pPr>
            <a:endParaRPr lang="en-US" sz="2800" dirty="0" smtClean="0"/>
          </a:p>
          <a:p>
            <a:pPr eaLnBrk="1" hangingPunct="1">
              <a:buNone/>
            </a:pPr>
            <a:r>
              <a:rPr lang="en-US" sz="2800" i="1" dirty="0" smtClean="0"/>
              <a:t>	</a:t>
            </a:r>
            <a:r>
              <a:rPr lang="en-US" sz="2800" dirty="0" smtClean="0"/>
              <a:t>Name: 		John Smith</a:t>
            </a:r>
          </a:p>
          <a:p>
            <a:pPr eaLnBrk="1" hangingPunct="1">
              <a:buNone/>
            </a:pPr>
            <a:r>
              <a:rPr lang="en-US" sz="2800" dirty="0" smtClean="0"/>
              <a:t>	Age:		3 years, 10 months</a:t>
            </a:r>
          </a:p>
          <a:p>
            <a:pPr eaLnBrk="1" hangingPunct="1">
              <a:buNone/>
            </a:pPr>
            <a:r>
              <a:rPr lang="en-US" sz="2800" dirty="0" smtClean="0"/>
              <a:t>	Language:	English, Spanish</a:t>
            </a:r>
          </a:p>
          <a:p>
            <a:pPr eaLnBrk="1" hangingPunct="1">
              <a:buNone/>
            </a:pPr>
            <a:endParaRPr lang="en-US" sz="2800" i="1" dirty="0" smtClean="0"/>
          </a:p>
          <a:p>
            <a:pPr eaLnBrk="1" hangingPunct="1">
              <a:buNone/>
            </a:pPr>
            <a:r>
              <a:rPr lang="en-US" sz="2800" i="1" dirty="0" smtClean="0"/>
              <a:t>Reason for Referral: </a:t>
            </a:r>
            <a:r>
              <a:rPr lang="en-US" sz="2800" dirty="0" smtClean="0"/>
              <a:t>John was referred by his parents because of speech and language difficulties, as well as assistance with educational planning.</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4499992" y="2636912"/>
            <a:ext cx="4968552" cy="1752600"/>
          </a:xfrm>
        </p:spPr>
        <p:txBody>
          <a:bodyPr/>
          <a:lstStyle/>
          <a:p>
            <a:pPr algn="l"/>
            <a:r>
              <a:rPr lang="en-AU" sz="2000" b="1" dirty="0" smtClean="0"/>
              <a:t>Gale H. </a:t>
            </a:r>
            <a:r>
              <a:rPr lang="en-AU" sz="2000" b="1" dirty="0" err="1" smtClean="0"/>
              <a:t>Roid</a:t>
            </a:r>
            <a:endParaRPr lang="en-AU" sz="2000" b="1" dirty="0" smtClean="0"/>
          </a:p>
          <a:p>
            <a:pPr algn="l"/>
            <a:r>
              <a:rPr lang="en-AU" sz="2000" b="1" dirty="0" smtClean="0"/>
              <a:t>Lucy J. Miller</a:t>
            </a:r>
          </a:p>
          <a:p>
            <a:pPr algn="l"/>
            <a:endParaRPr lang="en-AU" sz="2000" dirty="0" smtClean="0"/>
          </a:p>
          <a:p>
            <a:pPr algn="l"/>
            <a:endParaRPr lang="en-AU" sz="2000" dirty="0" smtClean="0"/>
          </a:p>
        </p:txBody>
      </p:sp>
      <p:sp>
        <p:nvSpPr>
          <p:cNvPr id="4" name="Title 3"/>
          <p:cNvSpPr>
            <a:spLocks noGrp="1"/>
          </p:cNvSpPr>
          <p:nvPr>
            <p:ph type="ctrTitle"/>
          </p:nvPr>
        </p:nvSpPr>
        <p:spPr>
          <a:xfrm>
            <a:off x="899592" y="1196752"/>
            <a:ext cx="7772400" cy="1143000"/>
          </a:xfrm>
        </p:spPr>
        <p:txBody>
          <a:bodyPr/>
          <a:lstStyle/>
          <a:p>
            <a:r>
              <a:rPr lang="en-AU" dirty="0" err="1" smtClean="0"/>
              <a:t>Leiter</a:t>
            </a:r>
            <a:r>
              <a:rPr lang="en-AU" dirty="0" smtClean="0"/>
              <a:t> International Performance Scale – Revised</a:t>
            </a:r>
            <a:endParaRPr lang="en-AU" dirty="0"/>
          </a:p>
        </p:txBody>
      </p:sp>
      <p:pic>
        <p:nvPicPr>
          <p:cNvPr id="5" name="Picture 3"/>
          <p:cNvPicPr>
            <a:picLocks noChangeAspect="1" noChangeArrowheads="1"/>
          </p:cNvPicPr>
          <p:nvPr/>
        </p:nvPicPr>
        <p:blipFill>
          <a:blip r:embed="rId2" cstate="print"/>
          <a:srcRect l="4020" t="1553" r="1519" b="2158"/>
          <a:stretch>
            <a:fillRect/>
          </a:stretch>
        </p:blipFill>
        <p:spPr bwMode="auto">
          <a:xfrm>
            <a:off x="2771800" y="2636912"/>
            <a:ext cx="1656184" cy="2184753"/>
          </a:xfrm>
          <a:prstGeom prst="rect">
            <a:avLst/>
          </a:prstGeom>
          <a:noFill/>
          <a:ln w="9525">
            <a:noFill/>
            <a:miter lim="800000"/>
            <a:headEnd/>
            <a:tailEnd/>
          </a:ln>
        </p:spPr>
      </p:pic>
      <p:sp>
        <p:nvSpPr>
          <p:cNvPr id="6" name="Rectangle 3"/>
          <p:cNvSpPr txBox="1">
            <a:spLocks noChangeArrowheads="1"/>
          </p:cNvSpPr>
          <p:nvPr/>
        </p:nvSpPr>
        <p:spPr bwMode="auto">
          <a:xfrm>
            <a:off x="611560" y="5348808"/>
            <a:ext cx="9144000"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AU" b="1" i="0" u="none" strike="noStrike" kern="0" cap="none" spc="0" normalizeH="0" baseline="0" noProof="0" dirty="0" smtClean="0">
                <a:ln>
                  <a:noFill/>
                </a:ln>
                <a:solidFill>
                  <a:srgbClr val="FFFFFF"/>
                </a:solidFill>
                <a:effectLst/>
                <a:uLnTx/>
                <a:uFillTx/>
                <a:latin typeface="+mn-lt"/>
                <a:ea typeface="+mn-ea"/>
                <a:cs typeface="+mn-cs"/>
              </a:rPr>
              <a:t>Eirini Lammi </a:t>
            </a:r>
            <a:r>
              <a:rPr kumimoji="0" lang="en-AU" b="1" i="0" u="none" strike="noStrike" kern="0" cap="none" spc="0" normalizeH="0" noProof="0" dirty="0" smtClean="0">
                <a:ln>
                  <a:noFill/>
                </a:ln>
                <a:solidFill>
                  <a:srgbClr val="FFFFFF"/>
                </a:solidFill>
                <a:effectLst/>
                <a:uLnTx/>
                <a:uFillTx/>
                <a:latin typeface="+mn-lt"/>
                <a:ea typeface="+mn-ea"/>
                <a:cs typeface="+mn-cs"/>
              </a:rPr>
              <a:t>    </a:t>
            </a:r>
            <a:r>
              <a:rPr kumimoji="0" lang="en-AU" b="1" i="0" u="none" strike="noStrike" kern="0" cap="none" spc="0" normalizeH="0" baseline="0" noProof="0" dirty="0" smtClean="0">
                <a:ln>
                  <a:noFill/>
                </a:ln>
                <a:solidFill>
                  <a:srgbClr val="FFFFFF"/>
                </a:solidFill>
                <a:effectLst/>
                <a:uLnTx/>
                <a:uFillTx/>
                <a:latin typeface="+mn-lt"/>
                <a:ea typeface="+mn-ea"/>
                <a:cs typeface="+mn-cs"/>
                <a:hlinkClick r:id="rId3"/>
              </a:rPr>
              <a:t>lammi@acer.edu.au</a:t>
            </a:r>
            <a:r>
              <a:rPr kumimoji="0" lang="en-AU" b="1" i="0" u="none" strike="noStrike" kern="0" cap="none" spc="0" normalizeH="0" baseline="0" noProof="0" dirty="0" smtClean="0">
                <a:ln>
                  <a:noFill/>
                </a:ln>
                <a:solidFill>
                  <a:srgbClr val="FFFFFF"/>
                </a:solidFill>
                <a:effectLst/>
                <a:uLnTx/>
                <a:uFillTx/>
                <a:latin typeface="+mn-lt"/>
                <a:ea typeface="+mn-ea"/>
                <a:cs typeface="+mn-cs"/>
              </a:rPr>
              <a:t> / (02) 8338 68040</a:t>
            </a:r>
            <a:endParaRPr kumimoji="0" lang="en-AU" b="0" i="0" u="none" strike="noStrike" kern="0" cap="none" spc="0" normalizeH="0" baseline="0" noProof="0" dirty="0" smtClean="0">
              <a:ln>
                <a:noFill/>
              </a:ln>
              <a:solidFill>
                <a:srgbClr val="FFFFFF"/>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eaLnBrk="1" hangingPunct="1"/>
            <a:r>
              <a:rPr lang="en-US" dirty="0" smtClean="0"/>
              <a:t>The Assumption of Comparability</a:t>
            </a:r>
          </a:p>
        </p:txBody>
      </p:sp>
      <p:sp>
        <p:nvSpPr>
          <p:cNvPr id="13315" name="Rectangle 3"/>
          <p:cNvSpPr>
            <a:spLocks noGrp="1" noChangeArrowheads="1"/>
          </p:cNvSpPr>
          <p:nvPr>
            <p:ph type="body" idx="1"/>
          </p:nvPr>
        </p:nvSpPr>
        <p:spPr/>
        <p:txBody>
          <a:bodyPr/>
          <a:lstStyle/>
          <a:p>
            <a:pPr eaLnBrk="1" hangingPunct="1">
              <a:buNone/>
            </a:pPr>
            <a:r>
              <a:rPr lang="en-US" sz="2800" i="1" dirty="0" smtClean="0"/>
              <a:t>“When we test students using a standardized device and compare them to a set of norms to gain an index of their relative standing, we assume that the students we test are similar to those on whom the test was standardized.”</a:t>
            </a:r>
          </a:p>
        </p:txBody>
      </p:sp>
      <p:pic>
        <p:nvPicPr>
          <p:cNvPr id="4" name="Picture 3"/>
          <p:cNvPicPr/>
          <p:nvPr/>
        </p:nvPicPr>
        <p:blipFill>
          <a:blip r:embed="rId3" cstate="print"/>
          <a:srcRect/>
          <a:stretch>
            <a:fillRect/>
          </a:stretch>
        </p:blipFill>
        <p:spPr bwMode="auto">
          <a:xfrm>
            <a:off x="2483768" y="4509120"/>
            <a:ext cx="4089891" cy="21035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71472" y="357166"/>
            <a:ext cx="7772400" cy="1143000"/>
          </a:xfrm>
        </p:spPr>
        <p:txBody>
          <a:bodyPr/>
          <a:lstStyle/>
          <a:p>
            <a:pPr algn="ctr" eaLnBrk="1" hangingPunct="1"/>
            <a:r>
              <a:rPr lang="en-US" dirty="0" smtClean="0"/>
              <a:t>Acculturation and Language Differences</a:t>
            </a:r>
          </a:p>
        </p:txBody>
      </p:sp>
      <p:sp>
        <p:nvSpPr>
          <p:cNvPr id="13315" name="Rectangle 3"/>
          <p:cNvSpPr>
            <a:spLocks noGrp="1" noChangeArrowheads="1"/>
          </p:cNvSpPr>
          <p:nvPr>
            <p:ph type="body" idx="1"/>
          </p:nvPr>
        </p:nvSpPr>
        <p:spPr>
          <a:xfrm>
            <a:off x="714348" y="1857364"/>
            <a:ext cx="7772400" cy="4419600"/>
          </a:xfrm>
        </p:spPr>
        <p:txBody>
          <a:bodyPr/>
          <a:lstStyle/>
          <a:p>
            <a:pPr eaLnBrk="1" hangingPunct="1">
              <a:buNone/>
            </a:pPr>
            <a:r>
              <a:rPr lang="en-US" sz="2800" i="1" dirty="0" smtClean="0"/>
              <a:t>“The difficulty with norms in the case of culturally and linguistically diverse children rests with the issue of what constitutes ‘representative’. All too often, race and ethnicity are equated with culture. Culture is neither, thus measured performance is more likely to reflect varying levels of individual acculturation more so than variation in actual or ‘true’ cognitive ability.”</a:t>
            </a:r>
          </a:p>
          <a:p>
            <a:pPr>
              <a:buNone/>
            </a:pPr>
            <a:r>
              <a:rPr lang="en-US" sz="1400" i="1" dirty="0" smtClean="0"/>
              <a:t>Flanagan &amp; Ortiz, 2001</a:t>
            </a:r>
          </a:p>
          <a:p>
            <a:pPr eaLnBrk="1" hangingPunct="1">
              <a:buNone/>
            </a:pPr>
            <a:endParaRPr lang="en-US" sz="2800" i="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42910" y="428604"/>
            <a:ext cx="7772400" cy="1143000"/>
          </a:xfrm>
        </p:spPr>
        <p:txBody>
          <a:bodyPr/>
          <a:lstStyle/>
          <a:p>
            <a:pPr algn="ctr" eaLnBrk="1" hangingPunct="1"/>
            <a:r>
              <a:rPr lang="en-US" dirty="0" smtClean="0"/>
              <a:t>Definitions of Nonverbal</a:t>
            </a:r>
          </a:p>
        </p:txBody>
      </p:sp>
      <p:sp>
        <p:nvSpPr>
          <p:cNvPr id="13315" name="Rectangle 3"/>
          <p:cNvSpPr>
            <a:spLocks noGrp="1" noChangeArrowheads="1"/>
          </p:cNvSpPr>
          <p:nvPr>
            <p:ph type="body" idx="1"/>
          </p:nvPr>
        </p:nvSpPr>
        <p:spPr>
          <a:xfrm>
            <a:off x="714348" y="2000240"/>
            <a:ext cx="7772400" cy="4419600"/>
          </a:xfrm>
        </p:spPr>
        <p:txBody>
          <a:bodyPr/>
          <a:lstStyle/>
          <a:p>
            <a:pPr eaLnBrk="1" hangingPunct="1">
              <a:buNone/>
            </a:pPr>
            <a:r>
              <a:rPr lang="en-US" sz="2800" dirty="0" smtClean="0">
                <a:solidFill>
                  <a:srgbClr val="FFFF00"/>
                </a:solidFill>
              </a:rPr>
              <a:t>What is a nonverbal test?</a:t>
            </a:r>
          </a:p>
          <a:p>
            <a:pPr>
              <a:buNone/>
            </a:pPr>
            <a:r>
              <a:rPr lang="en-AU" sz="2800" dirty="0" smtClean="0"/>
              <a:t>A test that reduces language loading in</a:t>
            </a:r>
          </a:p>
          <a:p>
            <a:pPr>
              <a:buNone/>
            </a:pPr>
            <a:r>
              <a:rPr lang="en-AU" sz="2800" dirty="0" smtClean="0"/>
              <a:t>directions, items, or responses.</a:t>
            </a:r>
            <a:endParaRPr lang="en-US" sz="2800" dirty="0" smtClean="0"/>
          </a:p>
          <a:p>
            <a:pPr eaLnBrk="1" hangingPunct="1">
              <a:buNone/>
            </a:pPr>
            <a:r>
              <a:rPr lang="en-US" sz="2800" dirty="0" smtClean="0">
                <a:solidFill>
                  <a:srgbClr val="FFFF00"/>
                </a:solidFill>
              </a:rPr>
              <a:t>When should examiners use nonverbal tests</a:t>
            </a:r>
          </a:p>
          <a:p>
            <a:pPr eaLnBrk="1" hangingPunct="1">
              <a:buNone/>
            </a:pPr>
            <a:r>
              <a:rPr lang="en-US" sz="2800" dirty="0" smtClean="0">
                <a:solidFill>
                  <a:srgbClr val="FFFF00"/>
                </a:solidFill>
              </a:rPr>
              <a:t>of intelligence?</a:t>
            </a:r>
          </a:p>
          <a:p>
            <a:pPr>
              <a:buNone/>
            </a:pPr>
            <a:r>
              <a:rPr lang="en-AU" sz="2800" dirty="0" smtClean="0"/>
              <a:t>Conditions associated with language</a:t>
            </a:r>
          </a:p>
          <a:p>
            <a:pPr>
              <a:buNone/>
            </a:pPr>
            <a:r>
              <a:rPr lang="en-AU" sz="2800" dirty="0" smtClean="0"/>
              <a:t>differences, hearing impairment and disabilities</a:t>
            </a:r>
          </a:p>
          <a:p>
            <a:pPr>
              <a:buNone/>
            </a:pPr>
            <a:r>
              <a:rPr lang="en-AU" sz="2800" dirty="0" smtClean="0"/>
              <a:t>indicate use of nonverbal tests.</a:t>
            </a:r>
          </a:p>
          <a:p>
            <a:pPr eaLnBrk="1" hangingPunct="1">
              <a:buNone/>
            </a:pPr>
            <a:endParaRPr lang="en-US" sz="28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9552" y="836712"/>
            <a:ext cx="7772400" cy="1143000"/>
          </a:xfrm>
        </p:spPr>
        <p:txBody>
          <a:bodyPr/>
          <a:lstStyle/>
          <a:p>
            <a:pPr algn="ctr" eaLnBrk="1" hangingPunct="1"/>
            <a:r>
              <a:rPr lang="en-US" dirty="0" smtClean="0"/>
              <a:t>Recognizing the Limitations of Nonverbal Assessment</a:t>
            </a:r>
          </a:p>
        </p:txBody>
      </p:sp>
      <p:sp>
        <p:nvSpPr>
          <p:cNvPr id="13315" name="Rectangle 3"/>
          <p:cNvSpPr>
            <a:spLocks noGrp="1" noChangeArrowheads="1"/>
          </p:cNvSpPr>
          <p:nvPr>
            <p:ph type="body" idx="1"/>
          </p:nvPr>
        </p:nvSpPr>
        <p:spPr/>
        <p:txBody>
          <a:bodyPr/>
          <a:lstStyle/>
          <a:p>
            <a:pPr eaLnBrk="1" hangingPunct="1"/>
            <a:r>
              <a:rPr lang="en-US" sz="2800" dirty="0" smtClean="0"/>
              <a:t>Tend to measure a narrow range of intellectual abilities (</a:t>
            </a:r>
            <a:r>
              <a:rPr lang="en-US" sz="2800" dirty="0" err="1" smtClean="0"/>
              <a:t>eg</a:t>
            </a:r>
            <a:r>
              <a:rPr lang="en-US" sz="2800" dirty="0" smtClean="0"/>
              <a:t>, visual processing)</a:t>
            </a:r>
          </a:p>
          <a:p>
            <a:pPr eaLnBrk="1" hangingPunct="1"/>
            <a:r>
              <a:rPr lang="en-US" sz="2800" dirty="0" smtClean="0"/>
              <a:t>May result in constructs that are restricted and fail to capture the full range of intellectual functioning</a:t>
            </a:r>
          </a:p>
          <a:p>
            <a:pPr eaLnBrk="1" hangingPunct="1"/>
            <a:r>
              <a:rPr lang="en-US" sz="2800" dirty="0" smtClean="0"/>
              <a:t>Often don’t have adequate norm sample representation.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3568" y="0"/>
            <a:ext cx="7772400" cy="714356"/>
          </a:xfrm>
        </p:spPr>
        <p:txBody>
          <a:bodyPr/>
          <a:lstStyle/>
          <a:p>
            <a:pPr eaLnBrk="1" hangingPunct="1"/>
            <a:r>
              <a:rPr lang="en-US" dirty="0" smtClean="0"/>
              <a:t>Referral Flow Chart</a:t>
            </a:r>
          </a:p>
        </p:txBody>
      </p:sp>
      <p:pic>
        <p:nvPicPr>
          <p:cNvPr id="1026" name="Picture 2"/>
          <p:cNvPicPr>
            <a:picLocks noChangeAspect="1" noChangeArrowheads="1"/>
          </p:cNvPicPr>
          <p:nvPr/>
        </p:nvPicPr>
        <p:blipFill>
          <a:blip r:embed="rId3" cstate="print"/>
          <a:srcRect l="11138" t="4303" r="5324" b="9627"/>
          <a:stretch>
            <a:fillRect/>
          </a:stretch>
        </p:blipFill>
        <p:spPr bwMode="auto">
          <a:xfrm>
            <a:off x="214282" y="642918"/>
            <a:ext cx="8715436" cy="62150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42910" y="500042"/>
            <a:ext cx="7772400" cy="1143000"/>
          </a:xfrm>
        </p:spPr>
        <p:txBody>
          <a:bodyPr/>
          <a:lstStyle/>
          <a:p>
            <a:pPr algn="ctr" eaLnBrk="1" hangingPunct="1"/>
            <a:r>
              <a:rPr lang="en-US" dirty="0" smtClean="0"/>
              <a:t>Generating a Hypothesis</a:t>
            </a:r>
          </a:p>
        </p:txBody>
      </p:sp>
      <p:sp>
        <p:nvSpPr>
          <p:cNvPr id="13315" name="Rectangle 3"/>
          <p:cNvSpPr>
            <a:spLocks noGrp="1" noChangeArrowheads="1"/>
          </p:cNvSpPr>
          <p:nvPr>
            <p:ph type="body" idx="1"/>
          </p:nvPr>
        </p:nvSpPr>
        <p:spPr>
          <a:xfrm>
            <a:off x="714348" y="2000240"/>
            <a:ext cx="7772400" cy="4419600"/>
          </a:xfrm>
        </p:spPr>
        <p:txBody>
          <a:bodyPr/>
          <a:lstStyle/>
          <a:p>
            <a:pPr eaLnBrk="1" hangingPunct="1"/>
            <a:r>
              <a:rPr lang="en-US" sz="2800" dirty="0" smtClean="0"/>
              <a:t>Collecting relevant information and data</a:t>
            </a:r>
          </a:p>
          <a:p>
            <a:pPr eaLnBrk="1" hangingPunct="1"/>
            <a:r>
              <a:rPr lang="en-US" sz="2800" dirty="0" smtClean="0"/>
              <a:t>Knowledge of a child’s language proficiency</a:t>
            </a:r>
          </a:p>
          <a:p>
            <a:pPr eaLnBrk="1" hangingPunct="1"/>
            <a:r>
              <a:rPr lang="en-US" sz="2800" dirty="0" smtClean="0"/>
              <a:t>Distinguishing language differences from disorders</a:t>
            </a:r>
          </a:p>
          <a:p>
            <a:pPr eaLnBrk="1" hangingPunct="1"/>
            <a:r>
              <a:rPr lang="en-US" sz="2800" dirty="0" smtClean="0"/>
              <a:t>Assess and evaluate opportunity for learning</a:t>
            </a:r>
          </a:p>
          <a:p>
            <a:pPr eaLnBrk="1" hangingPunct="1"/>
            <a:r>
              <a:rPr lang="en-US" sz="2800" dirty="0" smtClean="0"/>
              <a:t>Assess and evaluate relevant cultural and linguistic factors</a:t>
            </a:r>
          </a:p>
          <a:p>
            <a:pPr eaLnBrk="1" hangingPunct="1"/>
            <a:r>
              <a:rPr lang="en-US" sz="2800" dirty="0" smtClean="0"/>
              <a:t>Evaluate, revise and re-test hypotheses</a:t>
            </a:r>
          </a:p>
          <a:p>
            <a:pPr eaLnBrk="1" hangingPunct="1"/>
            <a:r>
              <a:rPr lang="en-US" sz="2800" dirty="0" smtClean="0"/>
              <a:t>Determine test protocol</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
      <a:dk1>
        <a:srgbClr val="000000"/>
      </a:dk1>
      <a:lt1>
        <a:srgbClr val="663366"/>
      </a:lt1>
      <a:dk2>
        <a:srgbClr val="000000"/>
      </a:dk2>
      <a:lt2>
        <a:srgbClr val="808080"/>
      </a:lt2>
      <a:accent1>
        <a:srgbClr val="BBE0E3"/>
      </a:accent1>
      <a:accent2>
        <a:srgbClr val="333399"/>
      </a:accent2>
      <a:accent3>
        <a:srgbClr val="B8ADB8"/>
      </a:accent3>
      <a:accent4>
        <a:srgbClr val="000000"/>
      </a:accent4>
      <a:accent5>
        <a:srgbClr val="DAEDEF"/>
      </a:accent5>
      <a:accent6>
        <a:srgbClr val="2D2D8A"/>
      </a:accent6>
      <a:hlink>
        <a:srgbClr val="009999"/>
      </a:hlink>
      <a:folHlink>
        <a:srgbClr val="99CC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745</TotalTime>
  <Words>2576</Words>
  <Application>Microsoft Office PowerPoint</Application>
  <PresentationFormat>On-screen Show (4:3)</PresentationFormat>
  <Paragraphs>334</Paragraphs>
  <Slides>32</Slides>
  <Notes>31</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Blank</vt:lpstr>
      <vt:lpstr>Leiter International Performance Scale – Revised</vt:lpstr>
      <vt:lpstr>Unifying Model of Nonverbal Intelligence</vt:lpstr>
      <vt:lpstr>Definition of General Intellectual Ability</vt:lpstr>
      <vt:lpstr>The Assumption of Comparability</vt:lpstr>
      <vt:lpstr>Acculturation and Language Differences</vt:lpstr>
      <vt:lpstr>Definitions of Nonverbal</vt:lpstr>
      <vt:lpstr>Recognizing the Limitations of Nonverbal Assessment</vt:lpstr>
      <vt:lpstr>Referral Flow Chart</vt:lpstr>
      <vt:lpstr>Generating a Hypothesis</vt:lpstr>
      <vt:lpstr>Choosing appropriate battery of tests</vt:lpstr>
      <vt:lpstr>Introduction of the Leiter-R</vt:lpstr>
      <vt:lpstr>Standardization and Psychometric Properties</vt:lpstr>
      <vt:lpstr>Technical Properties</vt:lpstr>
      <vt:lpstr>Validity Studies</vt:lpstr>
      <vt:lpstr>Organisation of the Leiter-R</vt:lpstr>
      <vt:lpstr>Hierarchical Model of the Leiter-R  2-5 years</vt:lpstr>
      <vt:lpstr>Hierarchical Model of the Leiter-R 6-10 years</vt:lpstr>
      <vt:lpstr>Hierarchical Model of the Leiter-R 11-20 years</vt:lpstr>
      <vt:lpstr>Full Scale IQ Scores</vt:lpstr>
      <vt:lpstr>General Ability IQ Scores</vt:lpstr>
      <vt:lpstr>Composite Scores</vt:lpstr>
      <vt:lpstr>Slide 22</vt:lpstr>
      <vt:lpstr>Composite Scores</vt:lpstr>
      <vt:lpstr>Record Forms</vt:lpstr>
      <vt:lpstr>Subtest Scores</vt:lpstr>
      <vt:lpstr>Subtests in the Leiter-R</vt:lpstr>
      <vt:lpstr>  Four Optional Social-Emotional Rating Scales</vt:lpstr>
      <vt:lpstr>Examiner Rating Scale</vt:lpstr>
      <vt:lpstr>6 Steps in Interpretation</vt:lpstr>
      <vt:lpstr>6 Steps in Interpretation</vt:lpstr>
      <vt:lpstr>Case Study</vt:lpstr>
      <vt:lpstr>Leiter International Performance Scale – Revised</vt:lpstr>
    </vt:vector>
  </TitlesOfParts>
  <Company>ACER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dc:creator>
  <cp:lastModifiedBy>ACER</cp:lastModifiedBy>
  <cp:revision>109</cp:revision>
  <dcterms:created xsi:type="dcterms:W3CDTF">2003-07-07T05:02:44Z</dcterms:created>
  <dcterms:modified xsi:type="dcterms:W3CDTF">2011-09-29T11:01:17Z</dcterms:modified>
</cp:coreProperties>
</file>